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Lst>
  <p:sldIdLst>
    <p:sldId id="256" r:id="rId5"/>
    <p:sldId id="257" r:id="rId6"/>
    <p:sldId id="258" r:id="rId7"/>
    <p:sldId id="259" r:id="rId8"/>
    <p:sldId id="260" r:id="rId9"/>
    <p:sldId id="261" r:id="rId10"/>
    <p:sldId id="262" r:id="rId11"/>
    <p:sldId id="263" r:id="rId12"/>
    <p:sldId id="264" r:id="rId13"/>
    <p:sldId id="268" r:id="rId14"/>
    <p:sldId id="269" r:id="rId15"/>
    <p:sldId id="282" r:id="rId16"/>
    <p:sldId id="283" r:id="rId17"/>
    <p:sldId id="272" r:id="rId18"/>
    <p:sldId id="274" r:id="rId19"/>
    <p:sldId id="277" r:id="rId20"/>
    <p:sldId id="280" r:id="rId21"/>
    <p:sldId id="279" r:id="rId22"/>
    <p:sldId id="281" r:id="rId23"/>
    <p:sldId id="278" r:id="rId2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68055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D8BD707-D9CF-40AE-B4C6-C98DA3205C09}"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72097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42327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pt-BR"/>
              <a:t>Clique para editar o título Mestre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a:t>Clique para editar os estilos de texto Mestres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861544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49365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3/19/2020</a:t>
            </a:fld>
            <a:endParaRPr lang="en-US"/>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66062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3/19/2020</a:t>
            </a:fld>
            <a:endParaRPr lang="en-US"/>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479399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4124617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586088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146276" y="7111"/>
            <a:ext cx="6851446" cy="1244600"/>
          </a:xfrm>
          <a:prstGeom prst="rect">
            <a:avLst/>
          </a:prstGeom>
        </p:spPr>
        <p:txBody>
          <a:bodyPr wrap="square" lIns="0" tIns="0" rIns="0" bIns="0">
            <a:spAutoFit/>
          </a:bodyPr>
          <a:lstStyle>
            <a:lvl1pPr>
              <a:defRPr sz="4000" b="1" i="0">
                <a:solidFill>
                  <a:schemeClr val="tx1"/>
                </a:solidFill>
                <a:latin typeface="Comic Sans MS"/>
                <a:cs typeface="Comic Sans MS"/>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469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Comic Sans MS"/>
                <a:cs typeface="Comic Sans MS"/>
              </a:defRPr>
            </a:lvl1pPr>
          </a:lstStyle>
          <a:p>
            <a:endParaRPr/>
          </a:p>
        </p:txBody>
      </p:sp>
      <p:sp>
        <p:nvSpPr>
          <p:cNvPr id="3" name="Holder 3"/>
          <p:cNvSpPr>
            <a:spLocks noGrp="1"/>
          </p:cNvSpPr>
          <p:nvPr>
            <p:ph sz="half" idx="2"/>
          </p:nvPr>
        </p:nvSpPr>
        <p:spPr>
          <a:xfrm>
            <a:off x="402742" y="2818764"/>
            <a:ext cx="3515995" cy="3623945"/>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sz="half" idx="3"/>
          </p:nvPr>
        </p:nvSpPr>
        <p:spPr>
          <a:xfrm>
            <a:off x="5083302" y="2951734"/>
            <a:ext cx="3810000" cy="3508375"/>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83461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27590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88080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21038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87885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3"/>
          <p:cNvSpPr>
            <a:spLocks noGrp="1"/>
          </p:cNvSpPr>
          <p:nvPr>
            <p:ph type="ftr" sz="quarter" idx="11"/>
          </p:nvPr>
        </p:nvSpPr>
        <p:spPr/>
        <p:txBody>
          <a:bodyPr/>
          <a:lstStyle/>
          <a:p>
            <a:endParaRPr lang="pt-BR"/>
          </a:p>
        </p:txBody>
      </p:sp>
      <p:sp>
        <p:nvSpPr>
          <p:cNvPr id="6" name="Slide Number Placeholder 4"/>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48500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2"/>
          <p:cNvSpPr>
            <a:spLocks noGrp="1"/>
          </p:cNvSpPr>
          <p:nvPr>
            <p:ph type="ftr" sz="quarter" idx="11"/>
          </p:nvPr>
        </p:nvSpPr>
        <p:spPr/>
        <p:txBody>
          <a:bodyPr/>
          <a:lstStyle/>
          <a:p>
            <a:endParaRPr lang="pt-BR"/>
          </a:p>
        </p:txBody>
      </p:sp>
      <p:sp>
        <p:nvSpPr>
          <p:cNvPr id="6" name="Slide Number Placeholder 3"/>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2473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7" name="Date Placeholder 4"/>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Footer Placeholder 5"/>
          <p:cNvSpPr>
            <a:spLocks noGrp="1"/>
          </p:cNvSpPr>
          <p:nvPr>
            <p:ph type="ftr" sz="quarter" idx="11"/>
          </p:nvPr>
        </p:nvSpPr>
        <p:spPr/>
        <p:txBody>
          <a:bodyPr/>
          <a:lstStyle/>
          <a:p>
            <a:endParaRPr lang="pt-BR"/>
          </a:p>
        </p:txBody>
      </p:sp>
      <p:sp>
        <p:nvSpPr>
          <p:cNvPr id="6" name="Slide Number Placeholder 6"/>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40419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D8BD707-D9CF-40AE-B4C6-C98DA3205C09}"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418321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3/19/2020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B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pt-BR" smtClean="0"/>
              <a:t>‹nº›</a:t>
            </a:fld>
            <a:endParaRPr lang="pt-BR"/>
          </a:p>
        </p:txBody>
      </p:sp>
    </p:spTree>
    <p:extLst>
      <p:ext uri="{BB962C8B-B14F-4D97-AF65-F5344CB8AC3E}">
        <p14:creationId xmlns:p14="http://schemas.microsoft.com/office/powerpoint/2010/main" val="3068699324"/>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jp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11.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hyperlink" Target="https://nova-escola-producao.s3.amazonaws.com/d4epqjgaNcHmbDJz2yATBbsCTPrr7QV24PQjb8bDvjsMSfxdcwSFJBwH8bpj/geo6-12und01-acao-propositiva-textos.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5" Type="http://schemas.openxmlformats.org/officeDocument/2006/relationships/image" Target="../media/image119.jpg"/><Relationship Id="rId4" Type="http://schemas.openxmlformats.org/officeDocument/2006/relationships/image" Target="../media/image1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1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3" Type="http://schemas.openxmlformats.org/officeDocument/2006/relationships/image" Target="../media/image123.png"/><Relationship Id="rId7" Type="http://schemas.openxmlformats.org/officeDocument/2006/relationships/image" Target="../media/image127.png"/><Relationship Id="rId12" Type="http://schemas.openxmlformats.org/officeDocument/2006/relationships/image" Target="../media/image132.pn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13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s>
</file>

<file path=ppt/slides/_rels/slide17.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jp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image" Target="../media/image1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jpg"/><Relationship Id="rId1" Type="http://schemas.openxmlformats.org/officeDocument/2006/relationships/slideLayout" Target="../slideLayouts/slideLayout1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6.xml.rels><?xml version="1.0" encoding="UTF-8" standalone="yes"?>
<Relationships xmlns="http://schemas.openxmlformats.org/package/2006/relationships"><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5.png"/><Relationship Id="rId39" Type="http://schemas.openxmlformats.org/officeDocument/2006/relationships/image" Target="../media/image88.png"/><Relationship Id="rId21" Type="http://schemas.openxmlformats.org/officeDocument/2006/relationships/image" Target="../media/image70.png"/><Relationship Id="rId34" Type="http://schemas.openxmlformats.org/officeDocument/2006/relationships/image" Target="../media/image83.png"/><Relationship Id="rId42" Type="http://schemas.openxmlformats.org/officeDocument/2006/relationships/image" Target="../media/image91.png"/><Relationship Id="rId7" Type="http://schemas.openxmlformats.org/officeDocument/2006/relationships/image" Target="../media/image56.png"/><Relationship Id="rId2" Type="http://schemas.openxmlformats.org/officeDocument/2006/relationships/image" Target="../media/image51.png"/><Relationship Id="rId16" Type="http://schemas.openxmlformats.org/officeDocument/2006/relationships/image" Target="../media/image65.png"/><Relationship Id="rId20" Type="http://schemas.openxmlformats.org/officeDocument/2006/relationships/image" Target="../media/image69.png"/><Relationship Id="rId29" Type="http://schemas.openxmlformats.org/officeDocument/2006/relationships/image" Target="../media/image78.png"/><Relationship Id="rId41"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3.png"/><Relationship Id="rId32" Type="http://schemas.openxmlformats.org/officeDocument/2006/relationships/image" Target="../media/image81.png"/><Relationship Id="rId37" Type="http://schemas.openxmlformats.org/officeDocument/2006/relationships/image" Target="../media/image86.png"/><Relationship Id="rId40" Type="http://schemas.openxmlformats.org/officeDocument/2006/relationships/image" Target="../media/image89.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36" Type="http://schemas.openxmlformats.org/officeDocument/2006/relationships/image" Target="../media/image85.png"/><Relationship Id="rId10" Type="http://schemas.openxmlformats.org/officeDocument/2006/relationships/image" Target="../media/image59.png"/><Relationship Id="rId19" Type="http://schemas.openxmlformats.org/officeDocument/2006/relationships/image" Target="../media/image68.png"/><Relationship Id="rId31" Type="http://schemas.openxmlformats.org/officeDocument/2006/relationships/image" Target="../media/image80.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76.png"/><Relationship Id="rId30" Type="http://schemas.openxmlformats.org/officeDocument/2006/relationships/image" Target="../media/image79.png"/><Relationship Id="rId35" Type="http://schemas.openxmlformats.org/officeDocument/2006/relationships/image" Target="../media/image84.png"/><Relationship Id="rId43" Type="http://schemas.openxmlformats.org/officeDocument/2006/relationships/image" Target="../media/image92.png"/><Relationship Id="rId8" Type="http://schemas.openxmlformats.org/officeDocument/2006/relationships/image" Target="../media/image57.png"/><Relationship Id="rId3" Type="http://schemas.openxmlformats.org/officeDocument/2006/relationships/image" Target="../media/image52.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33" Type="http://schemas.openxmlformats.org/officeDocument/2006/relationships/image" Target="../media/image82.png"/><Relationship Id="rId38" Type="http://schemas.openxmlformats.org/officeDocument/2006/relationships/image" Target="../media/image87.png"/></Relationships>
</file>

<file path=ppt/slides/_rels/slide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58824" y="0"/>
            <a:ext cx="7222235" cy="15880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64563" y="1127760"/>
            <a:ext cx="6280403" cy="192328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493519" y="3233927"/>
            <a:ext cx="5303520" cy="145084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016752" y="3233927"/>
            <a:ext cx="2084831" cy="1450848"/>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008888" y="4331208"/>
            <a:ext cx="7179563" cy="1450847"/>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1992248" y="0"/>
            <a:ext cx="5160645" cy="2952750"/>
          </a:xfrm>
          <a:prstGeom prst="rect">
            <a:avLst/>
          </a:prstGeom>
        </p:spPr>
        <p:txBody>
          <a:bodyPr vert="horz" wrap="square" lIns="0" tIns="12700" rIns="0" bIns="0" rtlCol="0">
            <a:spAutoFit/>
          </a:bodyPr>
          <a:lstStyle/>
          <a:p>
            <a:pPr marL="217804" marR="5080" indent="-205740">
              <a:lnSpc>
                <a:spcPct val="100000"/>
              </a:lnSpc>
              <a:spcBef>
                <a:spcPts val="100"/>
              </a:spcBef>
            </a:pPr>
            <a:r>
              <a:rPr sz="9600" b="1" spc="-5" dirty="0">
                <a:solidFill>
                  <a:srgbClr val="FFFFFF"/>
                </a:solidFill>
                <a:latin typeface="Comic Sans MS"/>
                <a:cs typeface="Comic Sans MS"/>
              </a:rPr>
              <a:t>Recursos  naturais</a:t>
            </a:r>
            <a:endParaRPr sz="9600" dirty="0">
              <a:latin typeface="Comic Sans MS"/>
              <a:cs typeface="Comic Sans MS"/>
            </a:endParaRPr>
          </a:p>
        </p:txBody>
      </p:sp>
      <p:sp>
        <p:nvSpPr>
          <p:cNvPr id="9" name="object 9"/>
          <p:cNvSpPr txBox="1"/>
          <p:nvPr/>
        </p:nvSpPr>
        <p:spPr>
          <a:xfrm>
            <a:off x="1557908" y="3461080"/>
            <a:ext cx="6033135" cy="2221230"/>
          </a:xfrm>
          <a:prstGeom prst="rect">
            <a:avLst/>
          </a:prstGeom>
        </p:spPr>
        <p:txBody>
          <a:bodyPr vert="horz" wrap="square" lIns="0" tIns="12700" rIns="0" bIns="0" rtlCol="0">
            <a:spAutoFit/>
          </a:bodyPr>
          <a:lstStyle/>
          <a:p>
            <a:pPr marL="12700" marR="5080" indent="484505">
              <a:lnSpc>
                <a:spcPct val="100000"/>
              </a:lnSpc>
              <a:spcBef>
                <a:spcPts val="100"/>
              </a:spcBef>
            </a:pPr>
            <a:r>
              <a:rPr sz="7200" b="1" spc="-10" dirty="0">
                <a:solidFill>
                  <a:srgbClr val="FF3300"/>
                </a:solidFill>
                <a:latin typeface="Comic Sans MS"/>
                <a:cs typeface="Comic Sans MS"/>
              </a:rPr>
              <a:t>utilização </a:t>
            </a:r>
            <a:r>
              <a:rPr sz="7200" b="1" dirty="0">
                <a:solidFill>
                  <a:srgbClr val="FF3300"/>
                </a:solidFill>
                <a:latin typeface="Comic Sans MS"/>
                <a:cs typeface="Comic Sans MS"/>
              </a:rPr>
              <a:t>e  consequên</a:t>
            </a:r>
            <a:r>
              <a:rPr sz="7200" b="1" spc="-20" dirty="0">
                <a:solidFill>
                  <a:srgbClr val="FF3300"/>
                </a:solidFill>
                <a:latin typeface="Comic Sans MS"/>
                <a:cs typeface="Comic Sans MS"/>
              </a:rPr>
              <a:t>c</a:t>
            </a:r>
            <a:r>
              <a:rPr sz="7200" b="1" spc="-5" dirty="0">
                <a:solidFill>
                  <a:srgbClr val="FF3300"/>
                </a:solidFill>
                <a:latin typeface="Comic Sans MS"/>
                <a:cs typeface="Comic Sans MS"/>
              </a:rPr>
              <a:t>ias</a:t>
            </a:r>
            <a:endParaRPr sz="7200">
              <a:latin typeface="Comic Sans MS"/>
              <a:cs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67408" y="380822"/>
            <a:ext cx="6411595" cy="848994"/>
          </a:xfrm>
          <a:prstGeom prst="rect">
            <a:avLst/>
          </a:prstGeom>
        </p:spPr>
        <p:txBody>
          <a:bodyPr vert="horz" wrap="square" lIns="0" tIns="12700" rIns="0" bIns="0" rtlCol="0">
            <a:spAutoFit/>
          </a:bodyPr>
          <a:lstStyle/>
          <a:p>
            <a:pPr marL="12700">
              <a:lnSpc>
                <a:spcPct val="100000"/>
              </a:lnSpc>
              <a:spcBef>
                <a:spcPts val="100"/>
              </a:spcBef>
            </a:pPr>
            <a:r>
              <a:rPr sz="5400" b="0" spc="695" dirty="0">
                <a:solidFill>
                  <a:srgbClr val="FFFF66"/>
                </a:solidFill>
                <a:latin typeface="Calibri"/>
                <a:cs typeface="Calibri"/>
              </a:rPr>
              <a:t>Recursos</a:t>
            </a:r>
            <a:r>
              <a:rPr sz="5400" b="0" spc="330" dirty="0">
                <a:solidFill>
                  <a:srgbClr val="FFFF66"/>
                </a:solidFill>
                <a:latin typeface="Calibri"/>
                <a:cs typeface="Calibri"/>
              </a:rPr>
              <a:t> </a:t>
            </a:r>
            <a:r>
              <a:rPr sz="5400" b="0" spc="605" dirty="0">
                <a:solidFill>
                  <a:srgbClr val="FFFF66"/>
                </a:solidFill>
                <a:latin typeface="Calibri"/>
                <a:cs typeface="Calibri"/>
              </a:rPr>
              <a:t>Naturais</a:t>
            </a:r>
            <a:endParaRPr sz="5400">
              <a:latin typeface="Calibri"/>
              <a:cs typeface="Calibri"/>
            </a:endParaRPr>
          </a:p>
        </p:txBody>
      </p:sp>
      <p:sp>
        <p:nvSpPr>
          <p:cNvPr id="4" name="object 4"/>
          <p:cNvSpPr/>
          <p:nvPr/>
        </p:nvSpPr>
        <p:spPr>
          <a:xfrm>
            <a:off x="1619250" y="1557337"/>
            <a:ext cx="6482080" cy="824230"/>
          </a:xfrm>
          <a:custGeom>
            <a:avLst/>
            <a:gdLst/>
            <a:ahLst/>
            <a:cxnLst/>
            <a:rect l="l" t="t" r="r" b="b"/>
            <a:pathLst>
              <a:path w="6482080" h="824230">
                <a:moveTo>
                  <a:pt x="0" y="823912"/>
                </a:moveTo>
                <a:lnTo>
                  <a:pt x="6481826" y="823912"/>
                </a:lnTo>
                <a:lnTo>
                  <a:pt x="6481826" y="0"/>
                </a:lnTo>
                <a:lnTo>
                  <a:pt x="0" y="0"/>
                </a:lnTo>
                <a:lnTo>
                  <a:pt x="0" y="823912"/>
                </a:lnTo>
                <a:close/>
              </a:path>
            </a:pathLst>
          </a:custGeom>
          <a:solidFill>
            <a:srgbClr val="FFFF00">
              <a:alpha val="47058"/>
            </a:srgbClr>
          </a:solidFill>
        </p:spPr>
        <p:txBody>
          <a:bodyPr wrap="square" lIns="0" tIns="0" rIns="0" bIns="0" rtlCol="0"/>
          <a:lstStyle/>
          <a:p>
            <a:endParaRPr/>
          </a:p>
        </p:txBody>
      </p:sp>
      <p:sp>
        <p:nvSpPr>
          <p:cNvPr id="5" name="object 5"/>
          <p:cNvSpPr/>
          <p:nvPr/>
        </p:nvSpPr>
        <p:spPr>
          <a:xfrm>
            <a:off x="1560575" y="1411224"/>
            <a:ext cx="6643116" cy="976884"/>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924304" y="1560016"/>
            <a:ext cx="5869305" cy="757555"/>
          </a:xfrm>
          <a:prstGeom prst="rect">
            <a:avLst/>
          </a:prstGeom>
        </p:spPr>
        <p:txBody>
          <a:bodyPr vert="horz" wrap="square" lIns="0" tIns="12700" rIns="0" bIns="0" rtlCol="0">
            <a:spAutoFit/>
          </a:bodyPr>
          <a:lstStyle/>
          <a:p>
            <a:pPr marL="12700">
              <a:lnSpc>
                <a:spcPct val="100000"/>
              </a:lnSpc>
              <a:spcBef>
                <a:spcPts val="100"/>
              </a:spcBef>
            </a:pPr>
            <a:r>
              <a:rPr sz="4800" b="1" spc="-5" dirty="0">
                <a:latin typeface="Comic Sans MS"/>
                <a:cs typeface="Comic Sans MS"/>
              </a:rPr>
              <a:t>Recursos</a:t>
            </a:r>
            <a:r>
              <a:rPr sz="4800" b="1" spc="-40" dirty="0">
                <a:latin typeface="Comic Sans MS"/>
                <a:cs typeface="Comic Sans MS"/>
              </a:rPr>
              <a:t> </a:t>
            </a:r>
            <a:r>
              <a:rPr sz="4800" b="1" spc="-10" dirty="0">
                <a:latin typeface="Comic Sans MS"/>
                <a:cs typeface="Comic Sans MS"/>
              </a:rPr>
              <a:t>renováveis</a:t>
            </a:r>
            <a:endParaRPr sz="4800">
              <a:latin typeface="Comic Sans MS"/>
              <a:cs typeface="Comic Sans MS"/>
            </a:endParaRPr>
          </a:p>
        </p:txBody>
      </p:sp>
      <p:sp>
        <p:nvSpPr>
          <p:cNvPr id="7" name="object 7"/>
          <p:cNvSpPr/>
          <p:nvPr/>
        </p:nvSpPr>
        <p:spPr>
          <a:xfrm>
            <a:off x="0" y="3944111"/>
            <a:ext cx="3168396" cy="89916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4614671"/>
            <a:ext cx="2798064" cy="899159"/>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75361" y="4081652"/>
            <a:ext cx="2380615" cy="1367155"/>
          </a:xfrm>
          <a:prstGeom prst="rect">
            <a:avLst/>
          </a:prstGeom>
        </p:spPr>
        <p:txBody>
          <a:bodyPr vert="horz" wrap="square" lIns="0" tIns="12700" rIns="0" bIns="0" rtlCol="0">
            <a:spAutoFit/>
          </a:bodyPr>
          <a:lstStyle/>
          <a:p>
            <a:pPr marL="146685" marR="5080" indent="-134620">
              <a:lnSpc>
                <a:spcPct val="100000"/>
              </a:lnSpc>
              <a:spcBef>
                <a:spcPts val="100"/>
              </a:spcBef>
            </a:pPr>
            <a:r>
              <a:rPr sz="4400" b="1" spc="-5" dirty="0">
                <a:latin typeface="Comic Sans MS"/>
                <a:cs typeface="Comic Sans MS"/>
              </a:rPr>
              <a:t>Recursos  </a:t>
            </a:r>
            <a:r>
              <a:rPr sz="4400" b="1" dirty="0">
                <a:latin typeface="Comic Sans MS"/>
                <a:cs typeface="Comic Sans MS"/>
              </a:rPr>
              <a:t>hídricos</a:t>
            </a:r>
            <a:endParaRPr sz="4400">
              <a:latin typeface="Comic Sans MS"/>
              <a:cs typeface="Comic Sans MS"/>
            </a:endParaRPr>
          </a:p>
        </p:txBody>
      </p:sp>
      <p:sp>
        <p:nvSpPr>
          <p:cNvPr id="10" name="object 10"/>
          <p:cNvSpPr/>
          <p:nvPr/>
        </p:nvSpPr>
        <p:spPr>
          <a:xfrm>
            <a:off x="2866644" y="4521708"/>
            <a:ext cx="3325367" cy="89915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766060" y="5192267"/>
            <a:ext cx="3291840" cy="899160"/>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3199892" y="4658105"/>
            <a:ext cx="2380615" cy="696595"/>
          </a:xfrm>
          <a:prstGeom prst="rect">
            <a:avLst/>
          </a:prstGeom>
        </p:spPr>
        <p:txBody>
          <a:bodyPr vert="horz" wrap="square" lIns="0" tIns="12700" rIns="0" bIns="0" rtlCol="0">
            <a:spAutoFit/>
          </a:bodyPr>
          <a:lstStyle/>
          <a:p>
            <a:pPr marL="12700">
              <a:lnSpc>
                <a:spcPct val="100000"/>
              </a:lnSpc>
              <a:spcBef>
                <a:spcPts val="100"/>
              </a:spcBef>
            </a:pPr>
            <a:r>
              <a:rPr sz="4400" b="1" spc="-5" dirty="0">
                <a:latin typeface="Comic Sans MS"/>
                <a:cs typeface="Comic Sans MS"/>
              </a:rPr>
              <a:t>Recursos</a:t>
            </a:r>
            <a:endParaRPr sz="4400">
              <a:latin typeface="Comic Sans MS"/>
              <a:cs typeface="Comic Sans MS"/>
            </a:endParaRPr>
          </a:p>
        </p:txBody>
      </p:sp>
      <p:sp>
        <p:nvSpPr>
          <p:cNvPr id="13" name="object 13"/>
          <p:cNvSpPr/>
          <p:nvPr/>
        </p:nvSpPr>
        <p:spPr>
          <a:xfrm>
            <a:off x="5945123" y="4305300"/>
            <a:ext cx="3198876" cy="89916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588508" y="4975859"/>
            <a:ext cx="3555491" cy="899159"/>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730240" y="5908547"/>
            <a:ext cx="3413760" cy="499871"/>
          </a:xfrm>
          <a:prstGeom prst="rect">
            <a:avLst/>
          </a:prstGeom>
          <a:blipFill>
            <a:blip r:embed="rId10" cstate="print"/>
            <a:stretch>
              <a:fillRect/>
            </a:stretch>
          </a:blipFill>
        </p:spPr>
        <p:txBody>
          <a:bodyPr wrap="square" lIns="0" tIns="0" rIns="0" bIns="0" rtlCol="0"/>
          <a:lstStyle/>
          <a:p>
            <a:endParaRPr/>
          </a:p>
        </p:txBody>
      </p:sp>
      <p:sp>
        <p:nvSpPr>
          <p:cNvPr id="16" name="object 16"/>
          <p:cNvSpPr txBox="1"/>
          <p:nvPr/>
        </p:nvSpPr>
        <p:spPr>
          <a:xfrm>
            <a:off x="6278371" y="4441901"/>
            <a:ext cx="2381885" cy="697230"/>
          </a:xfrm>
          <a:prstGeom prst="rect">
            <a:avLst/>
          </a:prstGeom>
        </p:spPr>
        <p:txBody>
          <a:bodyPr vert="horz" wrap="square" lIns="0" tIns="13335" rIns="0" bIns="0" rtlCol="0">
            <a:spAutoFit/>
          </a:bodyPr>
          <a:lstStyle/>
          <a:p>
            <a:pPr marL="12700">
              <a:lnSpc>
                <a:spcPct val="100000"/>
              </a:lnSpc>
              <a:spcBef>
                <a:spcPts val="105"/>
              </a:spcBef>
            </a:pPr>
            <a:r>
              <a:rPr sz="4400" b="1" spc="-5" dirty="0">
                <a:latin typeface="Comic Sans MS"/>
                <a:cs typeface="Comic Sans MS"/>
              </a:rPr>
              <a:t>Recursos</a:t>
            </a:r>
            <a:endParaRPr sz="4400">
              <a:latin typeface="Comic Sans MS"/>
              <a:cs typeface="Comic Sans MS"/>
            </a:endParaRPr>
          </a:p>
        </p:txBody>
      </p:sp>
      <p:sp>
        <p:nvSpPr>
          <p:cNvPr id="17" name="object 17"/>
          <p:cNvSpPr txBox="1"/>
          <p:nvPr/>
        </p:nvSpPr>
        <p:spPr>
          <a:xfrm>
            <a:off x="3073907" y="4753181"/>
            <a:ext cx="5986780" cy="1617980"/>
          </a:xfrm>
          <a:prstGeom prst="rect">
            <a:avLst/>
          </a:prstGeom>
        </p:spPr>
        <p:txBody>
          <a:bodyPr vert="horz" wrap="square" lIns="0" tIns="372745" rIns="0" bIns="0" rtlCol="0">
            <a:spAutoFit/>
          </a:bodyPr>
          <a:lstStyle/>
          <a:p>
            <a:pPr marL="38100">
              <a:lnSpc>
                <a:spcPct val="100000"/>
              </a:lnSpc>
              <a:spcBef>
                <a:spcPts val="2935"/>
              </a:spcBef>
            </a:pPr>
            <a:r>
              <a:rPr sz="6600" b="1" spc="-7" baseline="-21464" dirty="0">
                <a:latin typeface="Comic Sans MS"/>
                <a:cs typeface="Comic Sans MS"/>
              </a:rPr>
              <a:t>Biológicos</a:t>
            </a:r>
            <a:r>
              <a:rPr sz="6600" b="1" spc="209" baseline="-21464" dirty="0">
                <a:latin typeface="Comic Sans MS"/>
                <a:cs typeface="Comic Sans MS"/>
              </a:rPr>
              <a:t> </a:t>
            </a:r>
            <a:r>
              <a:rPr sz="4400" b="1" spc="-5" dirty="0">
                <a:latin typeface="Comic Sans MS"/>
                <a:cs typeface="Comic Sans MS"/>
              </a:rPr>
              <a:t>energéticos</a:t>
            </a:r>
            <a:endParaRPr sz="4400">
              <a:latin typeface="Comic Sans MS"/>
              <a:cs typeface="Comic Sans MS"/>
            </a:endParaRPr>
          </a:p>
          <a:p>
            <a:pPr marL="2846705">
              <a:lnSpc>
                <a:spcPct val="100000"/>
              </a:lnSpc>
              <a:spcBef>
                <a:spcPts val="1545"/>
              </a:spcBef>
            </a:pPr>
            <a:r>
              <a:rPr sz="2400" b="1" dirty="0">
                <a:latin typeface="Comic Sans MS"/>
                <a:cs typeface="Comic Sans MS"/>
              </a:rPr>
              <a:t>Energias</a:t>
            </a:r>
            <a:r>
              <a:rPr sz="2400" b="1" spc="-95" dirty="0">
                <a:latin typeface="Comic Sans MS"/>
                <a:cs typeface="Comic Sans MS"/>
              </a:rPr>
              <a:t> </a:t>
            </a:r>
            <a:r>
              <a:rPr sz="2400" b="1" dirty="0">
                <a:latin typeface="Comic Sans MS"/>
                <a:cs typeface="Comic Sans MS"/>
              </a:rPr>
              <a:t>alternativas</a:t>
            </a:r>
            <a:endParaRPr sz="2400">
              <a:latin typeface="Comic Sans MS"/>
              <a:cs typeface="Comic Sans MS"/>
            </a:endParaRPr>
          </a:p>
        </p:txBody>
      </p:sp>
      <p:sp>
        <p:nvSpPr>
          <p:cNvPr id="18" name="object 18"/>
          <p:cNvSpPr/>
          <p:nvPr/>
        </p:nvSpPr>
        <p:spPr>
          <a:xfrm>
            <a:off x="2185289" y="2704973"/>
            <a:ext cx="1257300" cy="1518285"/>
          </a:xfrm>
          <a:custGeom>
            <a:avLst/>
            <a:gdLst/>
            <a:ahLst/>
            <a:cxnLst/>
            <a:rect l="l" t="t" r="r" b="b"/>
            <a:pathLst>
              <a:path w="1257300" h="1518285">
                <a:moveTo>
                  <a:pt x="125349" y="1019937"/>
                </a:moveTo>
                <a:lnTo>
                  <a:pt x="0" y="1518284"/>
                </a:lnTo>
                <a:lnTo>
                  <a:pt x="461137" y="1291463"/>
                </a:lnTo>
                <a:lnTo>
                  <a:pt x="377190" y="1223518"/>
                </a:lnTo>
                <a:lnTo>
                  <a:pt x="486989" y="1087754"/>
                </a:lnTo>
                <a:lnTo>
                  <a:pt x="209296" y="1087754"/>
                </a:lnTo>
                <a:lnTo>
                  <a:pt x="125349" y="1019937"/>
                </a:lnTo>
                <a:close/>
              </a:path>
              <a:path w="1257300" h="1518285">
                <a:moveTo>
                  <a:pt x="1089025" y="0"/>
                </a:moveTo>
                <a:lnTo>
                  <a:pt x="209296" y="1087754"/>
                </a:lnTo>
                <a:lnTo>
                  <a:pt x="486989" y="1087754"/>
                </a:lnTo>
                <a:lnTo>
                  <a:pt x="1256919" y="135762"/>
                </a:lnTo>
                <a:lnTo>
                  <a:pt x="1089025" y="0"/>
                </a:lnTo>
                <a:close/>
              </a:path>
            </a:pathLst>
          </a:custGeom>
          <a:solidFill>
            <a:srgbClr val="99CC00"/>
          </a:solidFill>
        </p:spPr>
        <p:txBody>
          <a:bodyPr wrap="square" lIns="0" tIns="0" rIns="0" bIns="0" rtlCol="0"/>
          <a:lstStyle/>
          <a:p>
            <a:endParaRPr/>
          </a:p>
        </p:txBody>
      </p:sp>
      <p:sp>
        <p:nvSpPr>
          <p:cNvPr id="19" name="object 19"/>
          <p:cNvSpPr/>
          <p:nvPr/>
        </p:nvSpPr>
        <p:spPr>
          <a:xfrm>
            <a:off x="2185289" y="2704973"/>
            <a:ext cx="1257300" cy="1518285"/>
          </a:xfrm>
          <a:custGeom>
            <a:avLst/>
            <a:gdLst/>
            <a:ahLst/>
            <a:cxnLst/>
            <a:rect l="l" t="t" r="r" b="b"/>
            <a:pathLst>
              <a:path w="1257300" h="1518285">
                <a:moveTo>
                  <a:pt x="125349" y="1019937"/>
                </a:moveTo>
                <a:lnTo>
                  <a:pt x="209296" y="1087754"/>
                </a:lnTo>
                <a:lnTo>
                  <a:pt x="1089025" y="0"/>
                </a:lnTo>
                <a:lnTo>
                  <a:pt x="1256919" y="135762"/>
                </a:lnTo>
                <a:lnTo>
                  <a:pt x="377190" y="1223518"/>
                </a:lnTo>
                <a:lnTo>
                  <a:pt x="461137" y="1291463"/>
                </a:lnTo>
                <a:lnTo>
                  <a:pt x="0" y="1518284"/>
                </a:lnTo>
                <a:lnTo>
                  <a:pt x="125349" y="1019937"/>
                </a:lnTo>
                <a:close/>
              </a:path>
            </a:pathLst>
          </a:custGeom>
          <a:ln w="12700">
            <a:solidFill>
              <a:srgbClr val="000000"/>
            </a:solidFill>
          </a:ln>
        </p:spPr>
        <p:txBody>
          <a:bodyPr wrap="square" lIns="0" tIns="0" rIns="0" bIns="0" rtlCol="0"/>
          <a:lstStyle/>
          <a:p>
            <a:endParaRPr/>
          </a:p>
        </p:txBody>
      </p:sp>
      <p:sp>
        <p:nvSpPr>
          <p:cNvPr id="20" name="object 20"/>
          <p:cNvSpPr/>
          <p:nvPr/>
        </p:nvSpPr>
        <p:spPr>
          <a:xfrm>
            <a:off x="4284726" y="2781300"/>
            <a:ext cx="431800" cy="1943100"/>
          </a:xfrm>
          <a:custGeom>
            <a:avLst/>
            <a:gdLst/>
            <a:ahLst/>
            <a:cxnLst/>
            <a:rect l="l" t="t" r="r" b="b"/>
            <a:pathLst>
              <a:path w="431800" h="1943100">
                <a:moveTo>
                  <a:pt x="431800" y="1457325"/>
                </a:moveTo>
                <a:lnTo>
                  <a:pt x="0" y="1457325"/>
                </a:lnTo>
                <a:lnTo>
                  <a:pt x="215900" y="1943100"/>
                </a:lnTo>
                <a:lnTo>
                  <a:pt x="431800" y="1457325"/>
                </a:lnTo>
                <a:close/>
              </a:path>
              <a:path w="431800" h="1943100">
                <a:moveTo>
                  <a:pt x="323850" y="0"/>
                </a:moveTo>
                <a:lnTo>
                  <a:pt x="107950" y="0"/>
                </a:lnTo>
                <a:lnTo>
                  <a:pt x="107950" y="1457325"/>
                </a:lnTo>
                <a:lnTo>
                  <a:pt x="323850" y="1457325"/>
                </a:lnTo>
                <a:lnTo>
                  <a:pt x="323850" y="0"/>
                </a:lnTo>
                <a:close/>
              </a:path>
            </a:pathLst>
          </a:custGeom>
          <a:solidFill>
            <a:srgbClr val="99CC00"/>
          </a:solidFill>
        </p:spPr>
        <p:txBody>
          <a:bodyPr wrap="square" lIns="0" tIns="0" rIns="0" bIns="0" rtlCol="0"/>
          <a:lstStyle/>
          <a:p>
            <a:endParaRPr/>
          </a:p>
        </p:txBody>
      </p:sp>
      <p:sp>
        <p:nvSpPr>
          <p:cNvPr id="21" name="object 21"/>
          <p:cNvSpPr/>
          <p:nvPr/>
        </p:nvSpPr>
        <p:spPr>
          <a:xfrm>
            <a:off x="4284726" y="2781300"/>
            <a:ext cx="431800" cy="1943100"/>
          </a:xfrm>
          <a:custGeom>
            <a:avLst/>
            <a:gdLst/>
            <a:ahLst/>
            <a:cxnLst/>
            <a:rect l="l" t="t" r="r" b="b"/>
            <a:pathLst>
              <a:path w="431800" h="1943100">
                <a:moveTo>
                  <a:pt x="0" y="1457325"/>
                </a:moveTo>
                <a:lnTo>
                  <a:pt x="107950" y="1457325"/>
                </a:lnTo>
                <a:lnTo>
                  <a:pt x="107950" y="0"/>
                </a:lnTo>
                <a:lnTo>
                  <a:pt x="323850" y="0"/>
                </a:lnTo>
                <a:lnTo>
                  <a:pt x="323850" y="1457325"/>
                </a:lnTo>
                <a:lnTo>
                  <a:pt x="431800" y="1457325"/>
                </a:lnTo>
                <a:lnTo>
                  <a:pt x="215900" y="1943100"/>
                </a:lnTo>
                <a:lnTo>
                  <a:pt x="0" y="1457325"/>
                </a:lnTo>
                <a:close/>
              </a:path>
            </a:pathLst>
          </a:custGeom>
          <a:ln w="12700">
            <a:solidFill>
              <a:srgbClr val="000000"/>
            </a:solidFill>
          </a:ln>
        </p:spPr>
        <p:txBody>
          <a:bodyPr wrap="square" lIns="0" tIns="0" rIns="0" bIns="0" rtlCol="0"/>
          <a:lstStyle/>
          <a:p>
            <a:endParaRPr/>
          </a:p>
        </p:txBody>
      </p:sp>
      <p:sp>
        <p:nvSpPr>
          <p:cNvPr id="22" name="object 22"/>
          <p:cNvSpPr/>
          <p:nvPr/>
        </p:nvSpPr>
        <p:spPr>
          <a:xfrm>
            <a:off x="5811773" y="2747136"/>
            <a:ext cx="1258570" cy="1704339"/>
          </a:xfrm>
          <a:custGeom>
            <a:avLst/>
            <a:gdLst/>
            <a:ahLst/>
            <a:cxnLst/>
            <a:rect l="l" t="t" r="r" b="b"/>
            <a:pathLst>
              <a:path w="1258570" h="1704339">
                <a:moveTo>
                  <a:pt x="175767" y="0"/>
                </a:moveTo>
                <a:lnTo>
                  <a:pt x="0" y="125349"/>
                </a:lnTo>
                <a:lnTo>
                  <a:pt x="877824" y="1356487"/>
                </a:lnTo>
                <a:lnTo>
                  <a:pt x="789940" y="1419225"/>
                </a:lnTo>
                <a:lnTo>
                  <a:pt x="1258443" y="1704213"/>
                </a:lnTo>
                <a:lnTo>
                  <a:pt x="1155259" y="1231138"/>
                </a:lnTo>
                <a:lnTo>
                  <a:pt x="1053719" y="1231138"/>
                </a:lnTo>
                <a:lnTo>
                  <a:pt x="175767" y="0"/>
                </a:lnTo>
                <a:close/>
              </a:path>
              <a:path w="1258570" h="1704339">
                <a:moveTo>
                  <a:pt x="1141602" y="1168527"/>
                </a:moveTo>
                <a:lnTo>
                  <a:pt x="1053719" y="1231138"/>
                </a:lnTo>
                <a:lnTo>
                  <a:pt x="1155259" y="1231138"/>
                </a:lnTo>
                <a:lnTo>
                  <a:pt x="1141602" y="1168527"/>
                </a:lnTo>
                <a:close/>
              </a:path>
            </a:pathLst>
          </a:custGeom>
          <a:solidFill>
            <a:srgbClr val="99CC00"/>
          </a:solidFill>
        </p:spPr>
        <p:txBody>
          <a:bodyPr wrap="square" lIns="0" tIns="0" rIns="0" bIns="0" rtlCol="0"/>
          <a:lstStyle/>
          <a:p>
            <a:endParaRPr/>
          </a:p>
        </p:txBody>
      </p:sp>
      <p:sp>
        <p:nvSpPr>
          <p:cNvPr id="23" name="object 23"/>
          <p:cNvSpPr/>
          <p:nvPr/>
        </p:nvSpPr>
        <p:spPr>
          <a:xfrm>
            <a:off x="5811773" y="2747136"/>
            <a:ext cx="1258570" cy="1704339"/>
          </a:xfrm>
          <a:custGeom>
            <a:avLst/>
            <a:gdLst/>
            <a:ahLst/>
            <a:cxnLst/>
            <a:rect l="l" t="t" r="r" b="b"/>
            <a:pathLst>
              <a:path w="1258570" h="1704339">
                <a:moveTo>
                  <a:pt x="789940" y="1419225"/>
                </a:moveTo>
                <a:lnTo>
                  <a:pt x="877824" y="1356487"/>
                </a:lnTo>
                <a:lnTo>
                  <a:pt x="0" y="125349"/>
                </a:lnTo>
                <a:lnTo>
                  <a:pt x="175767" y="0"/>
                </a:lnTo>
                <a:lnTo>
                  <a:pt x="1053719" y="1231138"/>
                </a:lnTo>
                <a:lnTo>
                  <a:pt x="1141602" y="1168527"/>
                </a:lnTo>
                <a:lnTo>
                  <a:pt x="1258443" y="1704213"/>
                </a:lnTo>
                <a:lnTo>
                  <a:pt x="789940" y="1419225"/>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4140200" y="1268475"/>
            <a:ext cx="792480" cy="936625"/>
          </a:xfrm>
          <a:custGeom>
            <a:avLst/>
            <a:gdLst/>
            <a:ahLst/>
            <a:cxnLst/>
            <a:rect l="l" t="t" r="r" b="b"/>
            <a:pathLst>
              <a:path w="792479" h="936625">
                <a:moveTo>
                  <a:pt x="792226" y="702437"/>
                </a:moveTo>
                <a:lnTo>
                  <a:pt x="0" y="702437"/>
                </a:lnTo>
                <a:lnTo>
                  <a:pt x="396113" y="936625"/>
                </a:lnTo>
                <a:lnTo>
                  <a:pt x="792226" y="702437"/>
                </a:lnTo>
                <a:close/>
              </a:path>
              <a:path w="792479" h="936625">
                <a:moveTo>
                  <a:pt x="594105" y="0"/>
                </a:moveTo>
                <a:lnTo>
                  <a:pt x="197992" y="0"/>
                </a:lnTo>
                <a:lnTo>
                  <a:pt x="197992" y="702437"/>
                </a:lnTo>
                <a:lnTo>
                  <a:pt x="594105" y="702437"/>
                </a:lnTo>
                <a:lnTo>
                  <a:pt x="594105" y="0"/>
                </a:lnTo>
                <a:close/>
              </a:path>
            </a:pathLst>
          </a:custGeom>
          <a:solidFill>
            <a:srgbClr val="FF9900"/>
          </a:solidFill>
        </p:spPr>
        <p:txBody>
          <a:bodyPr wrap="square" lIns="0" tIns="0" rIns="0" bIns="0" rtlCol="0"/>
          <a:lstStyle/>
          <a:p>
            <a:endParaRPr/>
          </a:p>
        </p:txBody>
      </p:sp>
      <p:sp>
        <p:nvSpPr>
          <p:cNvPr id="6" name="object 6"/>
          <p:cNvSpPr/>
          <p:nvPr/>
        </p:nvSpPr>
        <p:spPr>
          <a:xfrm>
            <a:off x="4140200" y="1268475"/>
            <a:ext cx="792480" cy="936625"/>
          </a:xfrm>
          <a:custGeom>
            <a:avLst/>
            <a:gdLst/>
            <a:ahLst/>
            <a:cxnLst/>
            <a:rect l="l" t="t" r="r" b="b"/>
            <a:pathLst>
              <a:path w="792479" h="936625">
                <a:moveTo>
                  <a:pt x="0" y="702437"/>
                </a:moveTo>
                <a:lnTo>
                  <a:pt x="197992" y="702437"/>
                </a:lnTo>
                <a:lnTo>
                  <a:pt x="197992" y="0"/>
                </a:lnTo>
                <a:lnTo>
                  <a:pt x="594105" y="0"/>
                </a:lnTo>
                <a:lnTo>
                  <a:pt x="594105" y="702437"/>
                </a:lnTo>
                <a:lnTo>
                  <a:pt x="792226" y="702437"/>
                </a:lnTo>
                <a:lnTo>
                  <a:pt x="396113" y="936625"/>
                </a:lnTo>
                <a:lnTo>
                  <a:pt x="0" y="702437"/>
                </a:lnTo>
                <a:close/>
              </a:path>
            </a:pathLst>
          </a:custGeom>
          <a:ln w="12700">
            <a:solidFill>
              <a:srgbClr val="000000"/>
            </a:solidFill>
          </a:ln>
        </p:spPr>
        <p:txBody>
          <a:bodyPr wrap="square" lIns="0" tIns="0" rIns="0" bIns="0" rtlCol="0"/>
          <a:lstStyle/>
          <a:p>
            <a:endParaRPr/>
          </a:p>
        </p:txBody>
      </p:sp>
      <p:sp>
        <p:nvSpPr>
          <p:cNvPr id="7" name="object 7"/>
          <p:cNvSpPr/>
          <p:nvPr/>
        </p:nvSpPr>
        <p:spPr>
          <a:xfrm>
            <a:off x="395287" y="2554351"/>
            <a:ext cx="8280400" cy="3811904"/>
          </a:xfrm>
          <a:custGeom>
            <a:avLst/>
            <a:gdLst/>
            <a:ahLst/>
            <a:cxnLst/>
            <a:rect l="l" t="t" r="r" b="b"/>
            <a:pathLst>
              <a:path w="8280400" h="3811904">
                <a:moveTo>
                  <a:pt x="0" y="3811524"/>
                </a:moveTo>
                <a:lnTo>
                  <a:pt x="8280400" y="3811524"/>
                </a:lnTo>
                <a:lnTo>
                  <a:pt x="8280400" y="0"/>
                </a:lnTo>
                <a:lnTo>
                  <a:pt x="0" y="0"/>
                </a:lnTo>
                <a:lnTo>
                  <a:pt x="0" y="3811524"/>
                </a:lnTo>
                <a:close/>
              </a:path>
            </a:pathLst>
          </a:custGeom>
          <a:solidFill>
            <a:srgbClr val="000000">
              <a:alpha val="47058"/>
            </a:srgbClr>
          </a:solidFill>
        </p:spPr>
        <p:txBody>
          <a:bodyPr wrap="square" lIns="0" tIns="0" rIns="0" bIns="0" rtlCol="0"/>
          <a:lstStyle/>
          <a:p>
            <a:endParaRPr/>
          </a:p>
        </p:txBody>
      </p:sp>
      <p:sp>
        <p:nvSpPr>
          <p:cNvPr id="8" name="object 8"/>
          <p:cNvSpPr/>
          <p:nvPr/>
        </p:nvSpPr>
        <p:spPr>
          <a:xfrm>
            <a:off x="1091183" y="2211323"/>
            <a:ext cx="2456688" cy="74066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427476" y="2211323"/>
            <a:ext cx="2310383" cy="74066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228844" y="4055364"/>
            <a:ext cx="3642359" cy="66141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34695" y="4543044"/>
            <a:ext cx="2734056" cy="66141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801867" y="5457444"/>
            <a:ext cx="2342388" cy="661416"/>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8103107" y="5457444"/>
            <a:ext cx="768096" cy="661416"/>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234695" y="5945123"/>
            <a:ext cx="2639568" cy="661416"/>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505455" y="5945123"/>
            <a:ext cx="1004316" cy="661416"/>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3144011" y="5945123"/>
            <a:ext cx="1418843" cy="661416"/>
          </a:xfrm>
          <a:prstGeom prst="rect">
            <a:avLst/>
          </a:prstGeom>
          <a:blipFill>
            <a:blip r:embed="rId10" cstate="print"/>
            <a:stretch>
              <a:fillRect/>
            </a:stretch>
          </a:blipFill>
        </p:spPr>
        <p:txBody>
          <a:bodyPr wrap="square" lIns="0" tIns="0" rIns="0" bIns="0" rtlCol="0"/>
          <a:lstStyle/>
          <a:p>
            <a:endParaRPr/>
          </a:p>
        </p:txBody>
      </p:sp>
      <p:sp>
        <p:nvSpPr>
          <p:cNvPr id="17" name="object 17"/>
          <p:cNvSpPr txBox="1"/>
          <p:nvPr/>
        </p:nvSpPr>
        <p:spPr>
          <a:xfrm>
            <a:off x="474065" y="2321763"/>
            <a:ext cx="4959985" cy="574675"/>
          </a:xfrm>
          <a:prstGeom prst="rect">
            <a:avLst/>
          </a:prstGeom>
        </p:spPr>
        <p:txBody>
          <a:bodyPr vert="horz" wrap="square" lIns="0" tIns="12700" rIns="0" bIns="0" rtlCol="0">
            <a:spAutoFit/>
          </a:bodyPr>
          <a:lstStyle/>
          <a:p>
            <a:pPr marL="12700">
              <a:lnSpc>
                <a:spcPct val="100000"/>
              </a:lnSpc>
              <a:spcBef>
                <a:spcPts val="100"/>
              </a:spcBef>
              <a:tabLst>
                <a:tab pos="901065" algn="l"/>
                <a:tab pos="3237865" algn="l"/>
              </a:tabLst>
            </a:pPr>
            <a:r>
              <a:rPr sz="2800" b="1" spc="-10" dirty="0">
                <a:solidFill>
                  <a:srgbClr val="FFFFFF"/>
                </a:solidFill>
                <a:latin typeface="Comic Sans MS"/>
                <a:cs typeface="Comic Sans MS"/>
              </a:rPr>
              <a:t>O</a:t>
            </a:r>
            <a:r>
              <a:rPr sz="2800" b="1" spc="-5" dirty="0">
                <a:solidFill>
                  <a:srgbClr val="FFFFFF"/>
                </a:solidFill>
                <a:latin typeface="Comic Sans MS"/>
                <a:cs typeface="Comic Sans MS"/>
              </a:rPr>
              <a:t>s</a:t>
            </a:r>
            <a:r>
              <a:rPr sz="2800" b="1" dirty="0">
                <a:solidFill>
                  <a:srgbClr val="FFFFFF"/>
                </a:solidFill>
                <a:latin typeface="Comic Sans MS"/>
                <a:cs typeface="Comic Sans MS"/>
              </a:rPr>
              <a:t>	</a:t>
            </a:r>
            <a:r>
              <a:rPr sz="3600" b="1" spc="-5" dirty="0">
                <a:solidFill>
                  <a:srgbClr val="FF9900"/>
                </a:solidFill>
                <a:latin typeface="Comic Sans MS"/>
                <a:cs typeface="Comic Sans MS"/>
              </a:rPr>
              <a:t>r</a:t>
            </a:r>
            <a:r>
              <a:rPr sz="3600" b="1" spc="5" dirty="0">
                <a:solidFill>
                  <a:srgbClr val="FF9900"/>
                </a:solidFill>
                <a:latin typeface="Comic Sans MS"/>
                <a:cs typeface="Comic Sans MS"/>
              </a:rPr>
              <a:t>e</a:t>
            </a:r>
            <a:r>
              <a:rPr sz="3600" b="1" dirty="0">
                <a:solidFill>
                  <a:srgbClr val="FF9900"/>
                </a:solidFill>
                <a:latin typeface="Comic Sans MS"/>
                <a:cs typeface="Comic Sans MS"/>
              </a:rPr>
              <a:t>cursos	hídricos</a:t>
            </a:r>
            <a:endParaRPr sz="3600">
              <a:latin typeface="Comic Sans MS"/>
              <a:cs typeface="Comic Sans MS"/>
            </a:endParaRPr>
          </a:p>
        </p:txBody>
      </p:sp>
      <p:sp>
        <p:nvSpPr>
          <p:cNvPr id="18" name="object 18"/>
          <p:cNvSpPr txBox="1"/>
          <p:nvPr/>
        </p:nvSpPr>
        <p:spPr>
          <a:xfrm>
            <a:off x="5839459" y="2423871"/>
            <a:ext cx="2759075" cy="452120"/>
          </a:xfrm>
          <a:prstGeom prst="rect">
            <a:avLst/>
          </a:prstGeom>
        </p:spPr>
        <p:txBody>
          <a:bodyPr vert="horz" wrap="square" lIns="0" tIns="12065" rIns="0" bIns="0" rtlCol="0">
            <a:spAutoFit/>
          </a:bodyPr>
          <a:lstStyle/>
          <a:p>
            <a:pPr marL="12700">
              <a:lnSpc>
                <a:spcPct val="100000"/>
              </a:lnSpc>
              <a:spcBef>
                <a:spcPts val="95"/>
              </a:spcBef>
              <a:tabLst>
                <a:tab pos="1001394" algn="l"/>
                <a:tab pos="1804670" algn="l"/>
              </a:tabLst>
            </a:pPr>
            <a:r>
              <a:rPr sz="2800" b="1" spc="-5" dirty="0">
                <a:solidFill>
                  <a:srgbClr val="FFFFFF"/>
                </a:solidFill>
                <a:latin typeface="Comic Sans MS"/>
                <a:cs typeface="Comic Sans MS"/>
              </a:rPr>
              <a:t>s</a:t>
            </a:r>
            <a:r>
              <a:rPr sz="2800" b="1" spc="-20" dirty="0">
                <a:solidFill>
                  <a:srgbClr val="FFFFFF"/>
                </a:solidFill>
                <a:latin typeface="Comic Sans MS"/>
                <a:cs typeface="Comic Sans MS"/>
              </a:rPr>
              <a:t>ã</a:t>
            </a:r>
            <a:r>
              <a:rPr sz="2800" b="1" spc="-5" dirty="0">
                <a:solidFill>
                  <a:srgbClr val="FFFFFF"/>
                </a:solidFill>
                <a:latin typeface="Comic Sans MS"/>
                <a:cs typeface="Comic Sans MS"/>
              </a:rPr>
              <a:t>o</a:t>
            </a:r>
            <a:r>
              <a:rPr sz="2800" b="1" dirty="0">
                <a:solidFill>
                  <a:srgbClr val="FFFFFF"/>
                </a:solidFill>
                <a:latin typeface="Comic Sans MS"/>
                <a:cs typeface="Comic Sans MS"/>
              </a:rPr>
              <a:t>	</a:t>
            </a:r>
            <a:r>
              <a:rPr sz="2800" b="1" spc="-15" dirty="0">
                <a:solidFill>
                  <a:srgbClr val="FFFFFF"/>
                </a:solidFill>
                <a:latin typeface="Comic Sans MS"/>
                <a:cs typeface="Comic Sans MS"/>
              </a:rPr>
              <a:t>a</a:t>
            </a:r>
            <a:r>
              <a:rPr sz="2800" b="1" spc="-5" dirty="0">
                <a:solidFill>
                  <a:srgbClr val="FFFFFF"/>
                </a:solidFill>
                <a:latin typeface="Comic Sans MS"/>
                <a:cs typeface="Comic Sans MS"/>
              </a:rPr>
              <a:t>s</a:t>
            </a:r>
            <a:r>
              <a:rPr sz="2800" b="1" dirty="0">
                <a:solidFill>
                  <a:srgbClr val="FFFFFF"/>
                </a:solidFill>
                <a:latin typeface="Comic Sans MS"/>
                <a:cs typeface="Comic Sans MS"/>
              </a:rPr>
              <a:t>	</a:t>
            </a:r>
            <a:r>
              <a:rPr sz="2800" b="1" spc="-5" dirty="0">
                <a:solidFill>
                  <a:srgbClr val="FFFFFF"/>
                </a:solidFill>
                <a:latin typeface="Comic Sans MS"/>
                <a:cs typeface="Comic Sans MS"/>
              </a:rPr>
              <a:t>ág</a:t>
            </a:r>
            <a:r>
              <a:rPr sz="2800" b="1" spc="-15" dirty="0">
                <a:solidFill>
                  <a:srgbClr val="FFFFFF"/>
                </a:solidFill>
                <a:latin typeface="Comic Sans MS"/>
                <a:cs typeface="Comic Sans MS"/>
              </a:rPr>
              <a:t>u</a:t>
            </a:r>
            <a:r>
              <a:rPr sz="2800" b="1" spc="-5" dirty="0">
                <a:solidFill>
                  <a:srgbClr val="FFFFFF"/>
                </a:solidFill>
                <a:latin typeface="Comic Sans MS"/>
                <a:cs typeface="Comic Sans MS"/>
              </a:rPr>
              <a:t>as</a:t>
            </a:r>
            <a:endParaRPr sz="2800">
              <a:latin typeface="Comic Sans MS"/>
              <a:cs typeface="Comic Sans MS"/>
            </a:endParaRPr>
          </a:p>
        </p:txBody>
      </p:sp>
      <p:sp>
        <p:nvSpPr>
          <p:cNvPr id="19" name="object 19"/>
          <p:cNvSpPr txBox="1"/>
          <p:nvPr/>
        </p:nvSpPr>
        <p:spPr>
          <a:xfrm>
            <a:off x="474065" y="2875279"/>
            <a:ext cx="8122284" cy="878840"/>
          </a:xfrm>
          <a:prstGeom prst="rect">
            <a:avLst/>
          </a:prstGeom>
        </p:spPr>
        <p:txBody>
          <a:bodyPr vert="horz" wrap="square" lIns="0" tIns="12065" rIns="0" bIns="0" rtlCol="0">
            <a:spAutoFit/>
          </a:bodyPr>
          <a:lstStyle/>
          <a:p>
            <a:pPr marL="12700" marR="5080">
              <a:lnSpc>
                <a:spcPct val="100000"/>
              </a:lnSpc>
              <a:spcBef>
                <a:spcPts val="95"/>
              </a:spcBef>
              <a:tabLst>
                <a:tab pos="2211705" algn="l"/>
                <a:tab pos="2833370" algn="l"/>
                <a:tab pos="5312410" algn="l"/>
                <a:tab pos="7351395" algn="l"/>
              </a:tabLst>
            </a:pPr>
            <a:r>
              <a:rPr sz="2800" b="1" spc="-5" dirty="0">
                <a:solidFill>
                  <a:srgbClr val="FFFFFF"/>
                </a:solidFill>
                <a:latin typeface="Comic Sans MS"/>
                <a:cs typeface="Comic Sans MS"/>
              </a:rPr>
              <a:t>superfi</a:t>
            </a:r>
            <a:r>
              <a:rPr sz="2800" b="1" spc="5" dirty="0">
                <a:solidFill>
                  <a:srgbClr val="FFFFFF"/>
                </a:solidFill>
                <a:latin typeface="Comic Sans MS"/>
                <a:cs typeface="Comic Sans MS"/>
              </a:rPr>
              <a:t>c</a:t>
            </a:r>
            <a:r>
              <a:rPr sz="2800" b="1" spc="-5" dirty="0">
                <a:solidFill>
                  <a:srgbClr val="FFFFFF"/>
                </a:solidFill>
                <a:latin typeface="Comic Sans MS"/>
                <a:cs typeface="Comic Sans MS"/>
              </a:rPr>
              <a:t>ia</a:t>
            </a:r>
            <a:r>
              <a:rPr sz="2800" b="1" spc="-15" dirty="0">
                <a:solidFill>
                  <a:srgbClr val="FFFFFF"/>
                </a:solidFill>
                <a:latin typeface="Comic Sans MS"/>
                <a:cs typeface="Comic Sans MS"/>
              </a:rPr>
              <a:t>i</a:t>
            </a:r>
            <a:r>
              <a:rPr sz="2800" b="1" spc="-5" dirty="0">
                <a:solidFill>
                  <a:srgbClr val="FFFFFF"/>
                </a:solidFill>
                <a:latin typeface="Comic Sans MS"/>
                <a:cs typeface="Comic Sans MS"/>
              </a:rPr>
              <a:t>s</a:t>
            </a:r>
            <a:r>
              <a:rPr sz="2800" b="1" dirty="0">
                <a:solidFill>
                  <a:srgbClr val="FFFFFF"/>
                </a:solidFill>
                <a:latin typeface="Comic Sans MS"/>
                <a:cs typeface="Comic Sans MS"/>
              </a:rPr>
              <a:t>	o</a:t>
            </a:r>
            <a:r>
              <a:rPr sz="2800" b="1" spc="-5" dirty="0">
                <a:solidFill>
                  <a:srgbClr val="FFFFFF"/>
                </a:solidFill>
                <a:latin typeface="Comic Sans MS"/>
                <a:cs typeface="Comic Sans MS"/>
              </a:rPr>
              <a:t>u</a:t>
            </a:r>
            <a:r>
              <a:rPr sz="2800" b="1" dirty="0">
                <a:solidFill>
                  <a:srgbClr val="FFFFFF"/>
                </a:solidFill>
                <a:latin typeface="Comic Sans MS"/>
                <a:cs typeface="Comic Sans MS"/>
              </a:rPr>
              <a:t>	</a:t>
            </a:r>
            <a:r>
              <a:rPr sz="2800" b="1" spc="-5" dirty="0">
                <a:solidFill>
                  <a:srgbClr val="FFFFFF"/>
                </a:solidFill>
                <a:latin typeface="Comic Sans MS"/>
                <a:cs typeface="Comic Sans MS"/>
              </a:rPr>
              <a:t>subte</a:t>
            </a:r>
            <a:r>
              <a:rPr sz="2800" b="1" spc="5" dirty="0">
                <a:solidFill>
                  <a:srgbClr val="FFFFFF"/>
                </a:solidFill>
                <a:latin typeface="Comic Sans MS"/>
                <a:cs typeface="Comic Sans MS"/>
              </a:rPr>
              <a:t>r</a:t>
            </a:r>
            <a:r>
              <a:rPr sz="2800" b="1" spc="-10" dirty="0">
                <a:solidFill>
                  <a:srgbClr val="FFFFFF"/>
                </a:solidFill>
                <a:latin typeface="Comic Sans MS"/>
                <a:cs typeface="Comic Sans MS"/>
              </a:rPr>
              <a:t>râ</a:t>
            </a:r>
            <a:r>
              <a:rPr sz="2800" b="1" spc="-5" dirty="0">
                <a:solidFill>
                  <a:srgbClr val="FFFFFF"/>
                </a:solidFill>
                <a:latin typeface="Comic Sans MS"/>
                <a:cs typeface="Comic Sans MS"/>
              </a:rPr>
              <a:t>n</a:t>
            </a:r>
            <a:r>
              <a:rPr sz="2800" b="1" spc="-10" dirty="0">
                <a:solidFill>
                  <a:srgbClr val="FFFFFF"/>
                </a:solidFill>
                <a:latin typeface="Comic Sans MS"/>
                <a:cs typeface="Comic Sans MS"/>
              </a:rPr>
              <a:t>e</a:t>
            </a:r>
            <a:r>
              <a:rPr sz="2800" b="1" spc="-15" dirty="0">
                <a:solidFill>
                  <a:srgbClr val="FFFFFF"/>
                </a:solidFill>
                <a:latin typeface="Comic Sans MS"/>
                <a:cs typeface="Comic Sans MS"/>
              </a:rPr>
              <a:t>a</a:t>
            </a:r>
            <a:r>
              <a:rPr sz="2800" b="1" spc="-5" dirty="0">
                <a:solidFill>
                  <a:srgbClr val="FFFFFF"/>
                </a:solidFill>
                <a:latin typeface="Comic Sans MS"/>
                <a:cs typeface="Comic Sans MS"/>
              </a:rPr>
              <a:t>s</a:t>
            </a:r>
            <a:r>
              <a:rPr sz="2800" b="1" dirty="0">
                <a:solidFill>
                  <a:srgbClr val="FFFFFF"/>
                </a:solidFill>
                <a:latin typeface="Comic Sans MS"/>
                <a:cs typeface="Comic Sans MS"/>
              </a:rPr>
              <a:t>	</a:t>
            </a:r>
            <a:r>
              <a:rPr sz="2800" b="1" spc="5" dirty="0">
                <a:solidFill>
                  <a:srgbClr val="FFFFFF"/>
                </a:solidFill>
                <a:latin typeface="Comic Sans MS"/>
                <a:cs typeface="Comic Sans MS"/>
              </a:rPr>
              <a:t>d</a:t>
            </a:r>
            <a:r>
              <a:rPr sz="2800" b="1" spc="-10" dirty="0">
                <a:solidFill>
                  <a:srgbClr val="FFFFFF"/>
                </a:solidFill>
                <a:latin typeface="Comic Sans MS"/>
                <a:cs typeface="Comic Sans MS"/>
              </a:rPr>
              <a:t>i</a:t>
            </a:r>
            <a:r>
              <a:rPr sz="2800" b="1" spc="-15" dirty="0">
                <a:solidFill>
                  <a:srgbClr val="FFFFFF"/>
                </a:solidFill>
                <a:latin typeface="Comic Sans MS"/>
                <a:cs typeface="Comic Sans MS"/>
              </a:rPr>
              <a:t>s</a:t>
            </a:r>
            <a:r>
              <a:rPr sz="2800" b="1" spc="5" dirty="0">
                <a:solidFill>
                  <a:srgbClr val="FFFFFF"/>
                </a:solidFill>
                <a:latin typeface="Comic Sans MS"/>
                <a:cs typeface="Comic Sans MS"/>
              </a:rPr>
              <a:t>p</a:t>
            </a:r>
            <a:r>
              <a:rPr sz="2800" b="1" spc="-5" dirty="0">
                <a:solidFill>
                  <a:srgbClr val="FFFFFF"/>
                </a:solidFill>
                <a:latin typeface="Comic Sans MS"/>
                <a:cs typeface="Comic Sans MS"/>
              </a:rPr>
              <a:t>onív</a:t>
            </a:r>
            <a:r>
              <a:rPr sz="2800" b="1" dirty="0">
                <a:solidFill>
                  <a:srgbClr val="FFFFFF"/>
                </a:solidFill>
                <a:latin typeface="Comic Sans MS"/>
                <a:cs typeface="Comic Sans MS"/>
              </a:rPr>
              <a:t>e</a:t>
            </a:r>
            <a:r>
              <a:rPr sz="2800" b="1" spc="-10" dirty="0">
                <a:solidFill>
                  <a:srgbClr val="FFFFFF"/>
                </a:solidFill>
                <a:latin typeface="Comic Sans MS"/>
                <a:cs typeface="Comic Sans MS"/>
              </a:rPr>
              <a:t>i</a:t>
            </a:r>
            <a:r>
              <a:rPr sz="2800" b="1" spc="-5" dirty="0">
                <a:solidFill>
                  <a:srgbClr val="FFFFFF"/>
                </a:solidFill>
                <a:latin typeface="Comic Sans MS"/>
                <a:cs typeface="Comic Sans MS"/>
              </a:rPr>
              <a:t>s</a:t>
            </a:r>
            <a:r>
              <a:rPr sz="2800" b="1" dirty="0">
                <a:solidFill>
                  <a:srgbClr val="FFFFFF"/>
                </a:solidFill>
                <a:latin typeface="Comic Sans MS"/>
                <a:cs typeface="Comic Sans MS"/>
              </a:rPr>
              <a:t>	</a:t>
            </a:r>
            <a:r>
              <a:rPr sz="2800" b="1" spc="5" dirty="0">
                <a:solidFill>
                  <a:srgbClr val="FFFFFF"/>
                </a:solidFill>
                <a:latin typeface="Comic Sans MS"/>
                <a:cs typeface="Comic Sans MS"/>
              </a:rPr>
              <a:t>p</a:t>
            </a:r>
            <a:r>
              <a:rPr sz="2800" b="1" spc="-5" dirty="0">
                <a:solidFill>
                  <a:srgbClr val="FFFFFF"/>
                </a:solidFill>
                <a:latin typeface="Comic Sans MS"/>
                <a:cs typeface="Comic Sans MS"/>
              </a:rPr>
              <a:t>ara  </a:t>
            </a:r>
            <a:r>
              <a:rPr sz="2800" b="1" spc="-10" dirty="0">
                <a:solidFill>
                  <a:srgbClr val="FFFFFF"/>
                </a:solidFill>
                <a:latin typeface="Comic Sans MS"/>
                <a:cs typeface="Comic Sans MS"/>
              </a:rPr>
              <a:t>qualquer tipo </a:t>
            </a:r>
            <a:r>
              <a:rPr sz="2800" b="1" spc="-5" dirty="0">
                <a:solidFill>
                  <a:srgbClr val="FFFFFF"/>
                </a:solidFill>
                <a:latin typeface="Comic Sans MS"/>
                <a:cs typeface="Comic Sans MS"/>
              </a:rPr>
              <a:t>de </a:t>
            </a:r>
            <a:r>
              <a:rPr sz="2800" b="1" spc="-10" dirty="0">
                <a:solidFill>
                  <a:srgbClr val="FFFFFF"/>
                </a:solidFill>
                <a:latin typeface="Comic Sans MS"/>
                <a:cs typeface="Comic Sans MS"/>
              </a:rPr>
              <a:t>uso numa determinada</a:t>
            </a:r>
            <a:r>
              <a:rPr sz="2800" b="1" spc="110" dirty="0">
                <a:solidFill>
                  <a:srgbClr val="FFFFFF"/>
                </a:solidFill>
                <a:latin typeface="Comic Sans MS"/>
                <a:cs typeface="Comic Sans MS"/>
              </a:rPr>
              <a:t> </a:t>
            </a:r>
            <a:r>
              <a:rPr sz="2800" b="1" spc="-10" dirty="0">
                <a:solidFill>
                  <a:srgbClr val="FFFFFF"/>
                </a:solidFill>
                <a:latin typeface="Comic Sans MS"/>
                <a:cs typeface="Comic Sans MS"/>
              </a:rPr>
              <a:t>região</a:t>
            </a:r>
            <a:endParaRPr sz="2800">
              <a:latin typeface="Comic Sans MS"/>
              <a:cs typeface="Comic Sans MS"/>
            </a:endParaRPr>
          </a:p>
        </p:txBody>
      </p:sp>
      <p:sp>
        <p:nvSpPr>
          <p:cNvPr id="20" name="object 20"/>
          <p:cNvSpPr txBox="1"/>
          <p:nvPr/>
        </p:nvSpPr>
        <p:spPr>
          <a:xfrm>
            <a:off x="5469128" y="4152646"/>
            <a:ext cx="3128645"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9900"/>
                </a:solidFill>
                <a:latin typeface="Comic Sans MS"/>
                <a:cs typeface="Comic Sans MS"/>
              </a:rPr>
              <a:t>d</a:t>
            </a:r>
            <a:r>
              <a:rPr sz="3200" b="1" spc="-15" dirty="0">
                <a:solidFill>
                  <a:srgbClr val="FF9900"/>
                </a:solidFill>
                <a:latin typeface="Comic Sans MS"/>
                <a:cs typeface="Comic Sans MS"/>
              </a:rPr>
              <a:t>e</a:t>
            </a:r>
            <a:r>
              <a:rPr sz="3200" b="1" dirty="0">
                <a:solidFill>
                  <a:srgbClr val="FF9900"/>
                </a:solidFill>
                <a:latin typeface="Comic Sans MS"/>
                <a:cs typeface="Comic Sans MS"/>
              </a:rPr>
              <a:t>senvolv</a:t>
            </a:r>
            <a:r>
              <a:rPr sz="3200" b="1" spc="10" dirty="0">
                <a:solidFill>
                  <a:srgbClr val="FF9900"/>
                </a:solidFill>
                <a:latin typeface="Comic Sans MS"/>
                <a:cs typeface="Comic Sans MS"/>
              </a:rPr>
              <a:t>i</a:t>
            </a:r>
            <a:r>
              <a:rPr sz="3200" b="1" dirty="0">
                <a:solidFill>
                  <a:srgbClr val="FF9900"/>
                </a:solidFill>
                <a:latin typeface="Comic Sans MS"/>
                <a:cs typeface="Comic Sans MS"/>
              </a:rPr>
              <a:t>mento</a:t>
            </a:r>
            <a:endParaRPr sz="3200">
              <a:latin typeface="Comic Sans MS"/>
              <a:cs typeface="Comic Sans MS"/>
            </a:endParaRPr>
          </a:p>
        </p:txBody>
      </p:sp>
      <p:sp>
        <p:nvSpPr>
          <p:cNvPr id="21" name="object 21"/>
          <p:cNvSpPr txBox="1"/>
          <p:nvPr/>
        </p:nvSpPr>
        <p:spPr>
          <a:xfrm>
            <a:off x="474065" y="4204461"/>
            <a:ext cx="4026535" cy="949960"/>
          </a:xfrm>
          <a:prstGeom prst="rect">
            <a:avLst/>
          </a:prstGeom>
        </p:spPr>
        <p:txBody>
          <a:bodyPr vert="horz" wrap="square" lIns="0" tIns="12065" rIns="0" bIns="0" rtlCol="0">
            <a:spAutoFit/>
          </a:bodyPr>
          <a:lstStyle/>
          <a:p>
            <a:pPr marL="12700">
              <a:lnSpc>
                <a:spcPct val="100000"/>
              </a:lnSpc>
              <a:spcBef>
                <a:spcPts val="95"/>
              </a:spcBef>
              <a:tabLst>
                <a:tab pos="1483360" algn="l"/>
                <a:tab pos="3616960" algn="l"/>
              </a:tabLst>
            </a:pPr>
            <a:r>
              <a:rPr sz="2800" b="1" spc="-15" dirty="0">
                <a:solidFill>
                  <a:srgbClr val="FFFFFF"/>
                </a:solidFill>
                <a:latin typeface="Comic Sans MS"/>
                <a:cs typeface="Comic Sans MS"/>
              </a:rPr>
              <a:t>N</a:t>
            </a:r>
            <a:r>
              <a:rPr sz="2800" b="1" spc="-5" dirty="0">
                <a:solidFill>
                  <a:srgbClr val="FFFFFF"/>
                </a:solidFill>
                <a:latin typeface="Comic Sans MS"/>
                <a:cs typeface="Comic Sans MS"/>
              </a:rPr>
              <a:t>o</a:t>
            </a:r>
            <a:r>
              <a:rPr sz="2800" b="1" dirty="0">
                <a:solidFill>
                  <a:srgbClr val="FFFFFF"/>
                </a:solidFill>
                <a:latin typeface="Comic Sans MS"/>
                <a:cs typeface="Comic Sans MS"/>
              </a:rPr>
              <a:t>	</a:t>
            </a:r>
            <a:r>
              <a:rPr sz="2800" b="1" spc="-5" dirty="0">
                <a:solidFill>
                  <a:srgbClr val="FFFFFF"/>
                </a:solidFill>
                <a:latin typeface="Comic Sans MS"/>
                <a:cs typeface="Comic Sans MS"/>
              </a:rPr>
              <a:t>âmbito</a:t>
            </a:r>
            <a:r>
              <a:rPr sz="2800" b="1" dirty="0">
                <a:solidFill>
                  <a:srgbClr val="FFFFFF"/>
                </a:solidFill>
                <a:latin typeface="Comic Sans MS"/>
                <a:cs typeface="Comic Sans MS"/>
              </a:rPr>
              <a:t>	</a:t>
            </a:r>
            <a:r>
              <a:rPr sz="2800" b="1" spc="-5" dirty="0">
                <a:solidFill>
                  <a:srgbClr val="FFFFFF"/>
                </a:solidFill>
                <a:latin typeface="Comic Sans MS"/>
                <a:cs typeface="Comic Sans MS"/>
              </a:rPr>
              <a:t>do</a:t>
            </a:r>
            <a:endParaRPr sz="2800">
              <a:latin typeface="Comic Sans MS"/>
              <a:cs typeface="Comic Sans MS"/>
            </a:endParaRPr>
          </a:p>
          <a:p>
            <a:pPr marL="12700">
              <a:lnSpc>
                <a:spcPct val="100000"/>
              </a:lnSpc>
              <a:spcBef>
                <a:spcPts val="80"/>
              </a:spcBef>
            </a:pPr>
            <a:r>
              <a:rPr sz="3200" b="1" dirty="0">
                <a:solidFill>
                  <a:srgbClr val="FF9900"/>
                </a:solidFill>
                <a:latin typeface="Comic Sans MS"/>
                <a:cs typeface="Comic Sans MS"/>
              </a:rPr>
              <a:t>sustentável</a:t>
            </a:r>
            <a:r>
              <a:rPr sz="2800" b="1" dirty="0">
                <a:solidFill>
                  <a:srgbClr val="FFFFFF"/>
                </a:solidFill>
                <a:latin typeface="Comic Sans MS"/>
                <a:cs typeface="Comic Sans MS"/>
              </a:rPr>
              <a:t>,</a:t>
            </a:r>
            <a:endParaRPr sz="2800">
              <a:latin typeface="Comic Sans MS"/>
              <a:cs typeface="Comic Sans MS"/>
            </a:endParaRPr>
          </a:p>
        </p:txBody>
      </p:sp>
      <p:sp>
        <p:nvSpPr>
          <p:cNvPr id="22" name="object 22"/>
          <p:cNvSpPr txBox="1"/>
          <p:nvPr/>
        </p:nvSpPr>
        <p:spPr>
          <a:xfrm>
            <a:off x="3306317" y="4692141"/>
            <a:ext cx="5289550" cy="452120"/>
          </a:xfrm>
          <a:prstGeom prst="rect">
            <a:avLst/>
          </a:prstGeom>
        </p:spPr>
        <p:txBody>
          <a:bodyPr vert="horz" wrap="square" lIns="0" tIns="12065" rIns="0" bIns="0" rtlCol="0">
            <a:spAutoFit/>
          </a:bodyPr>
          <a:lstStyle/>
          <a:p>
            <a:pPr marL="12700">
              <a:lnSpc>
                <a:spcPct val="100000"/>
              </a:lnSpc>
              <a:spcBef>
                <a:spcPts val="95"/>
              </a:spcBef>
              <a:tabLst>
                <a:tab pos="692150" algn="l"/>
                <a:tab pos="2781935" algn="l"/>
                <a:tab pos="3834765" algn="l"/>
              </a:tabLst>
            </a:pPr>
            <a:r>
              <a:rPr sz="2800" b="1" spc="-5" dirty="0">
                <a:solidFill>
                  <a:srgbClr val="FFFFFF"/>
                </a:solidFill>
                <a:latin typeface="Comic Sans MS"/>
                <a:cs typeface="Comic Sans MS"/>
              </a:rPr>
              <a:t>a	utilização	</a:t>
            </a:r>
            <a:r>
              <a:rPr sz="2800" b="1" dirty="0">
                <a:solidFill>
                  <a:srgbClr val="FFFFFF"/>
                </a:solidFill>
                <a:latin typeface="Comic Sans MS"/>
                <a:cs typeface="Comic Sans MS"/>
              </a:rPr>
              <a:t>dos	</a:t>
            </a:r>
            <a:r>
              <a:rPr sz="2800" b="1" spc="-5" dirty="0">
                <a:solidFill>
                  <a:srgbClr val="FFFFFF"/>
                </a:solidFill>
                <a:latin typeface="Comic Sans MS"/>
                <a:cs typeface="Comic Sans MS"/>
              </a:rPr>
              <a:t>recursos</a:t>
            </a:r>
            <a:endParaRPr sz="2800">
              <a:latin typeface="Comic Sans MS"/>
              <a:cs typeface="Comic Sans MS"/>
            </a:endParaRPr>
          </a:p>
        </p:txBody>
      </p:sp>
      <p:sp>
        <p:nvSpPr>
          <p:cNvPr id="23" name="object 23"/>
          <p:cNvSpPr txBox="1"/>
          <p:nvPr/>
        </p:nvSpPr>
        <p:spPr>
          <a:xfrm>
            <a:off x="474065" y="5131053"/>
            <a:ext cx="5732145" cy="452120"/>
          </a:xfrm>
          <a:prstGeom prst="rect">
            <a:avLst/>
          </a:prstGeom>
        </p:spPr>
        <p:txBody>
          <a:bodyPr vert="horz" wrap="square" lIns="0" tIns="12065" rIns="0" bIns="0" rtlCol="0">
            <a:spAutoFit/>
          </a:bodyPr>
          <a:lstStyle/>
          <a:p>
            <a:pPr marL="12700">
              <a:lnSpc>
                <a:spcPct val="100000"/>
              </a:lnSpc>
              <a:spcBef>
                <a:spcPts val="95"/>
              </a:spcBef>
              <a:tabLst>
                <a:tab pos="1693545" algn="l"/>
                <a:tab pos="2825750" algn="l"/>
                <a:tab pos="5347335" algn="l"/>
              </a:tabLst>
            </a:pPr>
            <a:r>
              <a:rPr sz="2800" b="1" spc="-5" dirty="0">
                <a:solidFill>
                  <a:srgbClr val="FFFFFF"/>
                </a:solidFill>
                <a:latin typeface="Comic Sans MS"/>
                <a:cs typeface="Comic Sans MS"/>
              </a:rPr>
              <a:t>híd</a:t>
            </a:r>
            <a:r>
              <a:rPr sz="2800" b="1" spc="10" dirty="0">
                <a:solidFill>
                  <a:srgbClr val="FFFFFF"/>
                </a:solidFill>
                <a:latin typeface="Comic Sans MS"/>
                <a:cs typeface="Comic Sans MS"/>
              </a:rPr>
              <a:t>r</a:t>
            </a:r>
            <a:r>
              <a:rPr sz="2800" b="1" spc="-10" dirty="0">
                <a:solidFill>
                  <a:srgbClr val="FFFFFF"/>
                </a:solidFill>
                <a:latin typeface="Comic Sans MS"/>
                <a:cs typeface="Comic Sans MS"/>
              </a:rPr>
              <a:t>ico</a:t>
            </a:r>
            <a:r>
              <a:rPr sz="2800" b="1" spc="-5" dirty="0">
                <a:solidFill>
                  <a:srgbClr val="FFFFFF"/>
                </a:solidFill>
                <a:latin typeface="Comic Sans MS"/>
                <a:cs typeface="Comic Sans MS"/>
              </a:rPr>
              <a:t>s</a:t>
            </a:r>
            <a:r>
              <a:rPr sz="2800" b="1" dirty="0">
                <a:solidFill>
                  <a:srgbClr val="FFFFFF"/>
                </a:solidFill>
                <a:latin typeface="Comic Sans MS"/>
                <a:cs typeface="Comic Sans MS"/>
              </a:rPr>
              <a:t>	</a:t>
            </a:r>
            <a:r>
              <a:rPr sz="2800" b="1" spc="-10" dirty="0">
                <a:solidFill>
                  <a:srgbClr val="FFFFFF"/>
                </a:solidFill>
                <a:latin typeface="Comic Sans MS"/>
                <a:cs typeface="Comic Sans MS"/>
              </a:rPr>
              <a:t>dev</a:t>
            </a:r>
            <a:r>
              <a:rPr sz="2800" b="1" spc="-5" dirty="0">
                <a:solidFill>
                  <a:srgbClr val="FFFFFF"/>
                </a:solidFill>
                <a:latin typeface="Comic Sans MS"/>
                <a:cs typeface="Comic Sans MS"/>
              </a:rPr>
              <a:t>e</a:t>
            </a:r>
            <a:r>
              <a:rPr sz="2800" b="1" dirty="0">
                <a:solidFill>
                  <a:srgbClr val="FFFFFF"/>
                </a:solidFill>
                <a:latin typeface="Comic Sans MS"/>
                <a:cs typeface="Comic Sans MS"/>
              </a:rPr>
              <a:t>	</a:t>
            </a:r>
            <a:r>
              <a:rPr sz="2800" b="1" spc="-5" dirty="0">
                <a:solidFill>
                  <a:srgbClr val="FFFFFF"/>
                </a:solidFill>
                <a:latin typeface="Comic Sans MS"/>
                <a:cs typeface="Comic Sans MS"/>
              </a:rPr>
              <a:t>com</a:t>
            </a:r>
            <a:r>
              <a:rPr sz="2800" b="1" dirty="0">
                <a:solidFill>
                  <a:srgbClr val="FFFFFF"/>
                </a:solidFill>
                <a:latin typeface="Comic Sans MS"/>
                <a:cs typeface="Comic Sans MS"/>
              </a:rPr>
              <a:t>p</a:t>
            </a:r>
            <a:r>
              <a:rPr sz="2800" b="1" spc="-10" dirty="0">
                <a:solidFill>
                  <a:srgbClr val="FFFFFF"/>
                </a:solidFill>
                <a:latin typeface="Comic Sans MS"/>
                <a:cs typeface="Comic Sans MS"/>
              </a:rPr>
              <a:t>ree</a:t>
            </a:r>
            <a:r>
              <a:rPr sz="2800" b="1" spc="-5" dirty="0">
                <a:solidFill>
                  <a:srgbClr val="FFFFFF"/>
                </a:solidFill>
                <a:latin typeface="Comic Sans MS"/>
                <a:cs typeface="Comic Sans MS"/>
              </a:rPr>
              <a:t>n</a:t>
            </a:r>
            <a:r>
              <a:rPr sz="2800" b="1" spc="-10" dirty="0">
                <a:solidFill>
                  <a:srgbClr val="FFFFFF"/>
                </a:solidFill>
                <a:latin typeface="Comic Sans MS"/>
                <a:cs typeface="Comic Sans MS"/>
              </a:rPr>
              <a:t>de</a:t>
            </a:r>
            <a:r>
              <a:rPr sz="2800" b="1" spc="-5" dirty="0">
                <a:solidFill>
                  <a:srgbClr val="FFFFFF"/>
                </a:solidFill>
                <a:latin typeface="Comic Sans MS"/>
                <a:cs typeface="Comic Sans MS"/>
              </a:rPr>
              <a:t>r</a:t>
            </a:r>
            <a:r>
              <a:rPr sz="2800" b="1" dirty="0">
                <a:solidFill>
                  <a:srgbClr val="FFFFFF"/>
                </a:solidFill>
                <a:latin typeface="Comic Sans MS"/>
                <a:cs typeface="Comic Sans MS"/>
              </a:rPr>
              <a:t>	as</a:t>
            </a:r>
            <a:endParaRPr sz="2800">
              <a:latin typeface="Comic Sans MS"/>
              <a:cs typeface="Comic Sans MS"/>
            </a:endParaRPr>
          </a:p>
        </p:txBody>
      </p:sp>
      <p:sp>
        <p:nvSpPr>
          <p:cNvPr id="24" name="object 24"/>
          <p:cNvSpPr txBox="1"/>
          <p:nvPr/>
        </p:nvSpPr>
        <p:spPr>
          <a:xfrm>
            <a:off x="6532880" y="5131053"/>
            <a:ext cx="2065020" cy="937894"/>
          </a:xfrm>
          <a:prstGeom prst="rect">
            <a:avLst/>
          </a:prstGeom>
        </p:spPr>
        <p:txBody>
          <a:bodyPr vert="horz" wrap="square" lIns="0" tIns="12065" rIns="0" bIns="0" rtlCol="0">
            <a:spAutoFit/>
          </a:bodyPr>
          <a:lstStyle/>
          <a:p>
            <a:pPr marR="5080" algn="r">
              <a:lnSpc>
                <a:spcPts val="3354"/>
              </a:lnSpc>
              <a:spcBef>
                <a:spcPts val="95"/>
              </a:spcBef>
              <a:tabLst>
                <a:tab pos="1471930" algn="l"/>
              </a:tabLst>
            </a:pPr>
            <a:r>
              <a:rPr sz="2800" b="1" spc="-5" dirty="0">
                <a:solidFill>
                  <a:srgbClr val="FFFFFF"/>
                </a:solidFill>
                <a:latin typeface="Comic Sans MS"/>
                <a:cs typeface="Comic Sans MS"/>
              </a:rPr>
              <a:t>acções	</a:t>
            </a:r>
            <a:r>
              <a:rPr sz="2800" b="1" spc="-10" dirty="0">
                <a:solidFill>
                  <a:srgbClr val="FFFFFF"/>
                </a:solidFill>
                <a:latin typeface="Comic Sans MS"/>
                <a:cs typeface="Comic Sans MS"/>
              </a:rPr>
              <a:t>que</a:t>
            </a:r>
            <a:endParaRPr sz="2800">
              <a:latin typeface="Comic Sans MS"/>
              <a:cs typeface="Comic Sans MS"/>
            </a:endParaRPr>
          </a:p>
          <a:p>
            <a:pPr marR="5715" algn="r">
              <a:lnSpc>
                <a:spcPts val="3835"/>
              </a:lnSpc>
            </a:pPr>
            <a:r>
              <a:rPr sz="3200" b="1" dirty="0">
                <a:solidFill>
                  <a:srgbClr val="FF9900"/>
                </a:solidFill>
                <a:latin typeface="Comic Sans MS"/>
                <a:cs typeface="Comic Sans MS"/>
              </a:rPr>
              <a:t>e</a:t>
            </a:r>
            <a:endParaRPr sz="3200">
              <a:latin typeface="Comic Sans MS"/>
              <a:cs typeface="Comic Sans MS"/>
            </a:endParaRPr>
          </a:p>
        </p:txBody>
      </p:sp>
      <p:sp>
        <p:nvSpPr>
          <p:cNvPr id="25" name="object 25"/>
          <p:cNvSpPr txBox="1"/>
          <p:nvPr/>
        </p:nvSpPr>
        <p:spPr>
          <a:xfrm>
            <a:off x="474065" y="5554776"/>
            <a:ext cx="7396480" cy="1002030"/>
          </a:xfrm>
          <a:prstGeom prst="rect">
            <a:avLst/>
          </a:prstGeom>
        </p:spPr>
        <p:txBody>
          <a:bodyPr vert="horz" wrap="square" lIns="0" tIns="13335" rIns="0" bIns="0" rtlCol="0">
            <a:spAutoFit/>
          </a:bodyPr>
          <a:lstStyle/>
          <a:p>
            <a:pPr marL="12700" marR="5080">
              <a:lnSpc>
                <a:spcPct val="100000"/>
              </a:lnSpc>
              <a:spcBef>
                <a:spcPts val="105"/>
              </a:spcBef>
              <a:tabLst>
                <a:tab pos="2065655" algn="l"/>
                <a:tab pos="2899410" algn="l"/>
                <a:tab pos="4699000" algn="l"/>
                <a:tab pos="5580380" algn="l"/>
              </a:tabLst>
            </a:pPr>
            <a:r>
              <a:rPr sz="2800" b="1" spc="-5" dirty="0">
                <a:solidFill>
                  <a:srgbClr val="FFFFFF"/>
                </a:solidFill>
                <a:latin typeface="Comic Sans MS"/>
                <a:cs typeface="Comic Sans MS"/>
              </a:rPr>
              <a:t>gar</a:t>
            </a:r>
            <a:r>
              <a:rPr sz="2800" b="1" spc="-20" dirty="0">
                <a:solidFill>
                  <a:srgbClr val="FFFFFF"/>
                </a:solidFill>
                <a:latin typeface="Comic Sans MS"/>
                <a:cs typeface="Comic Sans MS"/>
              </a:rPr>
              <a:t>a</a:t>
            </a:r>
            <a:r>
              <a:rPr sz="2800" b="1" spc="-10" dirty="0">
                <a:solidFill>
                  <a:srgbClr val="FFFFFF"/>
                </a:solidFill>
                <a:latin typeface="Comic Sans MS"/>
                <a:cs typeface="Comic Sans MS"/>
              </a:rPr>
              <a:t>nta</a:t>
            </a:r>
            <a:r>
              <a:rPr sz="2800" b="1" spc="-5" dirty="0">
                <a:solidFill>
                  <a:srgbClr val="FFFFFF"/>
                </a:solidFill>
                <a:latin typeface="Comic Sans MS"/>
                <a:cs typeface="Comic Sans MS"/>
              </a:rPr>
              <a:t>m</a:t>
            </a:r>
            <a:r>
              <a:rPr sz="2800" b="1" dirty="0">
                <a:solidFill>
                  <a:srgbClr val="FFFFFF"/>
                </a:solidFill>
                <a:latin typeface="Comic Sans MS"/>
                <a:cs typeface="Comic Sans MS"/>
              </a:rPr>
              <a:t>	</a:t>
            </a:r>
            <a:r>
              <a:rPr sz="2800" b="1" spc="-5" dirty="0">
                <a:solidFill>
                  <a:srgbClr val="FFFFFF"/>
                </a:solidFill>
                <a:latin typeface="Comic Sans MS"/>
                <a:cs typeface="Comic Sans MS"/>
              </a:rPr>
              <a:t>os</a:t>
            </a:r>
            <a:r>
              <a:rPr sz="2800" b="1" dirty="0">
                <a:solidFill>
                  <a:srgbClr val="FFFFFF"/>
                </a:solidFill>
                <a:latin typeface="Comic Sans MS"/>
                <a:cs typeface="Comic Sans MS"/>
              </a:rPr>
              <a:t>	</a:t>
            </a:r>
            <a:r>
              <a:rPr sz="2800" b="1" spc="-5" dirty="0">
                <a:solidFill>
                  <a:srgbClr val="FFFFFF"/>
                </a:solidFill>
                <a:latin typeface="Comic Sans MS"/>
                <a:cs typeface="Comic Sans MS"/>
              </a:rPr>
              <a:t>pad</a:t>
            </a:r>
            <a:r>
              <a:rPr sz="2800" b="1" dirty="0">
                <a:solidFill>
                  <a:srgbClr val="FFFFFF"/>
                </a:solidFill>
                <a:latin typeface="Comic Sans MS"/>
                <a:cs typeface="Comic Sans MS"/>
              </a:rPr>
              <a:t>r</a:t>
            </a:r>
            <a:r>
              <a:rPr sz="2800" b="1" spc="-5" dirty="0">
                <a:solidFill>
                  <a:srgbClr val="FFFFFF"/>
                </a:solidFill>
                <a:latin typeface="Comic Sans MS"/>
                <a:cs typeface="Comic Sans MS"/>
              </a:rPr>
              <a:t>ões</a:t>
            </a:r>
            <a:r>
              <a:rPr sz="2800" b="1" dirty="0">
                <a:solidFill>
                  <a:srgbClr val="FFFFFF"/>
                </a:solidFill>
                <a:latin typeface="Comic Sans MS"/>
                <a:cs typeface="Comic Sans MS"/>
              </a:rPr>
              <a:t>	</a:t>
            </a:r>
            <a:r>
              <a:rPr sz="2800" b="1" spc="-5" dirty="0">
                <a:solidFill>
                  <a:srgbClr val="FFFFFF"/>
                </a:solidFill>
                <a:latin typeface="Comic Sans MS"/>
                <a:cs typeface="Comic Sans MS"/>
              </a:rPr>
              <a:t>de</a:t>
            </a:r>
            <a:r>
              <a:rPr sz="2800" b="1" dirty="0">
                <a:solidFill>
                  <a:srgbClr val="FFFFFF"/>
                </a:solidFill>
                <a:latin typeface="Comic Sans MS"/>
                <a:cs typeface="Comic Sans MS"/>
              </a:rPr>
              <a:t>	</a:t>
            </a:r>
            <a:r>
              <a:rPr sz="3200" b="1" spc="-5" dirty="0">
                <a:solidFill>
                  <a:srgbClr val="FF9900"/>
                </a:solidFill>
                <a:latin typeface="Comic Sans MS"/>
                <a:cs typeface="Comic Sans MS"/>
              </a:rPr>
              <a:t>qual</a:t>
            </a:r>
            <a:r>
              <a:rPr sz="3200" b="1" spc="-20" dirty="0">
                <a:solidFill>
                  <a:srgbClr val="FF9900"/>
                </a:solidFill>
                <a:latin typeface="Comic Sans MS"/>
                <a:cs typeface="Comic Sans MS"/>
              </a:rPr>
              <a:t>i</a:t>
            </a:r>
            <a:r>
              <a:rPr sz="3200" b="1" spc="-5" dirty="0">
                <a:solidFill>
                  <a:srgbClr val="FF9900"/>
                </a:solidFill>
                <a:latin typeface="Comic Sans MS"/>
                <a:cs typeface="Comic Sans MS"/>
              </a:rPr>
              <a:t>d</a:t>
            </a:r>
            <a:r>
              <a:rPr sz="3200" b="1" spc="-20" dirty="0">
                <a:solidFill>
                  <a:srgbClr val="FF9900"/>
                </a:solidFill>
                <a:latin typeface="Comic Sans MS"/>
                <a:cs typeface="Comic Sans MS"/>
              </a:rPr>
              <a:t>a</a:t>
            </a:r>
            <a:r>
              <a:rPr sz="3200" b="1" spc="-5" dirty="0">
                <a:solidFill>
                  <a:srgbClr val="FF9900"/>
                </a:solidFill>
                <a:latin typeface="Comic Sans MS"/>
                <a:cs typeface="Comic Sans MS"/>
              </a:rPr>
              <a:t>de  quantidade </a:t>
            </a:r>
            <a:r>
              <a:rPr sz="3200" b="1" dirty="0">
                <a:solidFill>
                  <a:srgbClr val="FF9900"/>
                </a:solidFill>
                <a:latin typeface="Comic Sans MS"/>
                <a:cs typeface="Comic Sans MS"/>
              </a:rPr>
              <a:t>da</a:t>
            </a:r>
            <a:r>
              <a:rPr sz="3200" b="1" spc="-75" dirty="0">
                <a:solidFill>
                  <a:srgbClr val="FF9900"/>
                </a:solidFill>
                <a:latin typeface="Comic Sans MS"/>
                <a:cs typeface="Comic Sans MS"/>
              </a:rPr>
              <a:t> </a:t>
            </a:r>
            <a:r>
              <a:rPr sz="3200" b="1" spc="-5" dirty="0">
                <a:solidFill>
                  <a:srgbClr val="FF9900"/>
                </a:solidFill>
                <a:latin typeface="Comic Sans MS"/>
                <a:cs typeface="Comic Sans MS"/>
              </a:rPr>
              <a:t>água</a:t>
            </a:r>
            <a:r>
              <a:rPr sz="2800" b="1" spc="-5" dirty="0">
                <a:solidFill>
                  <a:srgbClr val="FFFFFF"/>
                </a:solidFill>
                <a:latin typeface="Comic Sans MS"/>
                <a:cs typeface="Comic Sans MS"/>
              </a:rPr>
              <a:t>.</a:t>
            </a:r>
            <a:endParaRPr sz="2800">
              <a:latin typeface="Comic Sans MS"/>
              <a:cs typeface="Comic Sans MS"/>
            </a:endParaRPr>
          </a:p>
        </p:txBody>
      </p:sp>
      <p:sp>
        <p:nvSpPr>
          <p:cNvPr id="27" name="Título 26">
            <a:extLst>
              <a:ext uri="{FF2B5EF4-FFF2-40B4-BE49-F238E27FC236}">
                <a16:creationId xmlns:a16="http://schemas.microsoft.com/office/drawing/2014/main" id="{0646FF42-45CF-414D-AFE0-AB731F8E3311}"/>
              </a:ext>
            </a:extLst>
          </p:cNvPr>
          <p:cNvSpPr>
            <a:spLocks noGrp="1"/>
          </p:cNvSpPr>
          <p:nvPr>
            <p:ph type="title"/>
          </p:nvPr>
        </p:nvSpPr>
        <p:spPr/>
        <p:txBody>
          <a:bodyPr/>
          <a:lstStyle/>
          <a:p>
            <a:r>
              <a:rPr lang="pt-BR" b="1" dirty="0"/>
              <a:t>RECURSOS HIDRICOS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5F3FB-28C7-4D2B-823A-F755D4B737A7}"/>
              </a:ext>
            </a:extLst>
          </p:cNvPr>
          <p:cNvSpPr>
            <a:spLocks noGrp="1"/>
          </p:cNvSpPr>
          <p:nvPr>
            <p:ph type="title"/>
          </p:nvPr>
        </p:nvSpPr>
        <p:spPr>
          <a:xfrm>
            <a:off x="484710" y="452718"/>
            <a:ext cx="7055380" cy="918882"/>
          </a:xfrm>
        </p:spPr>
        <p:txBody>
          <a:bodyPr/>
          <a:lstStyle/>
          <a:p>
            <a:r>
              <a:rPr lang="pt-BR" b="1" dirty="0"/>
              <a:t>As águas subterrâneas</a:t>
            </a:r>
          </a:p>
        </p:txBody>
      </p:sp>
      <p:sp>
        <p:nvSpPr>
          <p:cNvPr id="3" name="Espaço Reservado para Conteúdo 2">
            <a:extLst>
              <a:ext uri="{FF2B5EF4-FFF2-40B4-BE49-F238E27FC236}">
                <a16:creationId xmlns:a16="http://schemas.microsoft.com/office/drawing/2014/main" id="{BF615B92-C27C-4458-BA68-92DEBEEAD5DD}"/>
              </a:ext>
            </a:extLst>
          </p:cNvPr>
          <p:cNvSpPr>
            <a:spLocks noGrp="1"/>
          </p:cNvSpPr>
          <p:nvPr>
            <p:ph idx="1"/>
          </p:nvPr>
        </p:nvSpPr>
        <p:spPr>
          <a:xfrm>
            <a:off x="228600" y="1447801"/>
            <a:ext cx="8458200" cy="4800606"/>
          </a:xfrm>
        </p:spPr>
        <p:txBody>
          <a:bodyPr>
            <a:normAutofit/>
          </a:bodyPr>
          <a:lstStyle/>
          <a:p>
            <a:pPr fontAlgn="base"/>
            <a:r>
              <a:rPr lang="pt-BR" dirty="0"/>
              <a:t>São formadas pelo excedente das águas de chuvas que percorrem camadas abaixo da superfície do solo e preenchem os espaços vazios entre as rochas. Essas formações geológicas permeáveis são chamadas de aquíferos e são classificadas em três tipos: fraturado, poroso e </a:t>
            </a:r>
            <a:r>
              <a:rPr lang="pt-BR" dirty="0" err="1"/>
              <a:t>cárstico</a:t>
            </a:r>
            <a:r>
              <a:rPr lang="pt-BR" dirty="0"/>
              <a:t>. Dessa forma, os aquíferos são uma reserva de água embaixo do solo, abastecida pela chuva, e funciona como uma espécie de caixa d’água que alimenta os rios. </a:t>
            </a:r>
          </a:p>
          <a:p>
            <a:pPr fontAlgn="base"/>
            <a:r>
              <a:rPr lang="pt-BR" dirty="0"/>
              <a:t>No Brasil, os aquíferos contribuem para que boa parte dos rios brasileiros sejam perenes, ou seja, não sequem no período da estiagem. Por serem relativamente abundantes, compondo uma parcela significativa da água potável utilizada para consumo humano, agricultura e outros fins, o acompanhamento das condições das águas subterrâneas é muito importante.   </a:t>
            </a:r>
          </a:p>
          <a:p>
            <a:endParaRPr lang="pt-BR" dirty="0"/>
          </a:p>
        </p:txBody>
      </p:sp>
    </p:spTree>
    <p:extLst>
      <p:ext uri="{BB962C8B-B14F-4D97-AF65-F5344CB8AC3E}">
        <p14:creationId xmlns:p14="http://schemas.microsoft.com/office/powerpoint/2010/main" val="73959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AD3492D-E731-4363-869D-B604DDE850FF}"/>
              </a:ext>
            </a:extLst>
          </p:cNvPr>
          <p:cNvSpPr>
            <a:spLocks noGrp="1"/>
          </p:cNvSpPr>
          <p:nvPr>
            <p:ph type="title"/>
          </p:nvPr>
        </p:nvSpPr>
        <p:spPr/>
        <p:txBody>
          <a:bodyPr/>
          <a:lstStyle/>
          <a:p>
            <a:r>
              <a:rPr lang="pt-BR" b="1" dirty="0"/>
              <a:t>ÁGUAS SUBTERRÂNEAS NO BRASIL</a:t>
            </a:r>
            <a:br>
              <a:rPr lang="pt-BR" b="1" dirty="0"/>
            </a:br>
            <a:endParaRPr lang="pt-BR" dirty="0"/>
          </a:p>
        </p:txBody>
      </p:sp>
      <p:sp>
        <p:nvSpPr>
          <p:cNvPr id="11" name="Espaço Reservado para Conteúdo 10">
            <a:extLst>
              <a:ext uri="{FF2B5EF4-FFF2-40B4-BE49-F238E27FC236}">
                <a16:creationId xmlns:a16="http://schemas.microsoft.com/office/drawing/2014/main" id="{89F2EF4F-929B-498A-B21C-0C0FF3B26C91}"/>
              </a:ext>
            </a:extLst>
          </p:cNvPr>
          <p:cNvSpPr>
            <a:spLocks noGrp="1"/>
          </p:cNvSpPr>
          <p:nvPr>
            <p:ph sz="half" idx="2"/>
          </p:nvPr>
        </p:nvSpPr>
        <p:spPr>
          <a:xfrm>
            <a:off x="4495800" y="2672995"/>
            <a:ext cx="4444825" cy="4200245"/>
          </a:xfrm>
        </p:spPr>
        <p:txBody>
          <a:bodyPr/>
          <a:lstStyle/>
          <a:p>
            <a:r>
              <a:rPr lang="pt-BR" dirty="0">
                <a:hlinkClick r:id="rId2"/>
              </a:rPr>
              <a:t>https://nova-escola-producao.s3.amazonaws.com/d4epqjgaNcHmbDJz2yATBbsCTPrr7QV24PQjb8bDvjsMSfxdcwSFJBwH8bpj/geo6-12und01-acao-propositiva-textos.pdf</a:t>
            </a:r>
            <a:endParaRPr lang="pt-BR" dirty="0"/>
          </a:p>
        </p:txBody>
      </p:sp>
      <p:pic>
        <p:nvPicPr>
          <p:cNvPr id="4098" name="Picture 2">
            <a:extLst>
              <a:ext uri="{FF2B5EF4-FFF2-40B4-BE49-F238E27FC236}">
                <a16:creationId xmlns:a16="http://schemas.microsoft.com/office/drawing/2014/main" id="{9B4A9EB5-5939-43E9-8CBE-F438F32227F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27088" y="2756456"/>
            <a:ext cx="3298825" cy="280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4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1" y="8890"/>
            <a:ext cx="8715476" cy="689932"/>
          </a:xfrm>
          <a:prstGeom prst="rect">
            <a:avLst/>
          </a:prstGeom>
        </p:spPr>
        <p:txBody>
          <a:bodyPr vert="horz" wrap="square" lIns="0" tIns="12700" rIns="0" bIns="0" rtlCol="0">
            <a:spAutoFit/>
          </a:bodyPr>
          <a:lstStyle/>
          <a:p>
            <a:pPr marL="12700">
              <a:lnSpc>
                <a:spcPct val="100000"/>
              </a:lnSpc>
              <a:spcBef>
                <a:spcPts val="100"/>
              </a:spcBef>
            </a:pPr>
            <a:r>
              <a:rPr sz="4400" b="1" dirty="0">
                <a:solidFill>
                  <a:schemeClr val="tx1"/>
                </a:solidFill>
              </a:rPr>
              <a:t>Como se </a:t>
            </a:r>
            <a:r>
              <a:rPr sz="4400" b="1" spc="-5" dirty="0">
                <a:solidFill>
                  <a:schemeClr val="tx1"/>
                </a:solidFill>
              </a:rPr>
              <a:t>utiliza </a:t>
            </a:r>
            <a:r>
              <a:rPr sz="4400" b="1" dirty="0">
                <a:solidFill>
                  <a:schemeClr val="tx1"/>
                </a:solidFill>
              </a:rPr>
              <a:t>a </a:t>
            </a:r>
            <a:r>
              <a:rPr sz="4400" b="1" spc="-5" dirty="0">
                <a:solidFill>
                  <a:schemeClr val="tx1"/>
                </a:solidFill>
              </a:rPr>
              <a:t>água</a:t>
            </a:r>
            <a:r>
              <a:rPr sz="4400" b="1" spc="-55" dirty="0">
                <a:solidFill>
                  <a:schemeClr val="tx1"/>
                </a:solidFill>
              </a:rPr>
              <a:t> </a:t>
            </a:r>
            <a:r>
              <a:rPr sz="4400" b="1" spc="-5" dirty="0">
                <a:solidFill>
                  <a:schemeClr val="tx1"/>
                </a:solidFill>
              </a:rPr>
              <a:t>doce?</a:t>
            </a:r>
            <a:endParaRPr sz="4400" b="1" dirty="0">
              <a:solidFill>
                <a:schemeClr val="tx1"/>
              </a:solidFill>
            </a:endParaRPr>
          </a:p>
        </p:txBody>
      </p:sp>
      <p:sp>
        <p:nvSpPr>
          <p:cNvPr id="4" name="object 4"/>
          <p:cNvSpPr/>
          <p:nvPr/>
        </p:nvSpPr>
        <p:spPr>
          <a:xfrm>
            <a:off x="88900" y="1285875"/>
            <a:ext cx="2916555" cy="984250"/>
          </a:xfrm>
          <a:custGeom>
            <a:avLst/>
            <a:gdLst/>
            <a:ahLst/>
            <a:cxnLst/>
            <a:rect l="l" t="t" r="r" b="b"/>
            <a:pathLst>
              <a:path w="2916555" h="984250">
                <a:moveTo>
                  <a:pt x="0" y="984250"/>
                </a:moveTo>
                <a:lnTo>
                  <a:pt x="2916301" y="984250"/>
                </a:lnTo>
                <a:lnTo>
                  <a:pt x="2916301" y="0"/>
                </a:lnTo>
                <a:lnTo>
                  <a:pt x="0" y="0"/>
                </a:lnTo>
                <a:lnTo>
                  <a:pt x="0" y="984250"/>
                </a:lnTo>
                <a:close/>
              </a:path>
            </a:pathLst>
          </a:custGeom>
          <a:solidFill>
            <a:srgbClr val="000000">
              <a:alpha val="45097"/>
            </a:srgbClr>
          </a:solidFill>
        </p:spPr>
        <p:txBody>
          <a:bodyPr wrap="square" lIns="0" tIns="0" rIns="0" bIns="0" rtlCol="0"/>
          <a:lstStyle/>
          <a:p>
            <a:endParaRPr/>
          </a:p>
        </p:txBody>
      </p:sp>
      <p:sp>
        <p:nvSpPr>
          <p:cNvPr id="5" name="object 5"/>
          <p:cNvSpPr txBox="1"/>
          <p:nvPr/>
        </p:nvSpPr>
        <p:spPr>
          <a:xfrm>
            <a:off x="355015" y="1193227"/>
            <a:ext cx="2430145" cy="1134745"/>
          </a:xfrm>
          <a:prstGeom prst="rect">
            <a:avLst/>
          </a:prstGeom>
        </p:spPr>
        <p:txBody>
          <a:bodyPr vert="horz" wrap="square" lIns="0" tIns="231775" rIns="0" bIns="0" rtlCol="0">
            <a:spAutoFit/>
          </a:bodyPr>
          <a:lstStyle/>
          <a:p>
            <a:pPr algn="ctr">
              <a:lnSpc>
                <a:spcPct val="100000"/>
              </a:lnSpc>
              <a:spcBef>
                <a:spcPts val="1825"/>
              </a:spcBef>
            </a:pPr>
            <a:r>
              <a:rPr sz="2800" spc="-5" dirty="0">
                <a:solidFill>
                  <a:srgbClr val="FF9900"/>
                </a:solidFill>
                <a:latin typeface="Comic Sans MS"/>
                <a:cs typeface="Comic Sans MS"/>
              </a:rPr>
              <a:t>Uso</a:t>
            </a:r>
            <a:r>
              <a:rPr sz="2800" spc="-60" dirty="0">
                <a:solidFill>
                  <a:srgbClr val="FF9900"/>
                </a:solidFill>
                <a:latin typeface="Comic Sans MS"/>
                <a:cs typeface="Comic Sans MS"/>
              </a:rPr>
              <a:t> </a:t>
            </a:r>
            <a:r>
              <a:rPr sz="2800" spc="-5" dirty="0">
                <a:solidFill>
                  <a:srgbClr val="FF9900"/>
                </a:solidFill>
                <a:latin typeface="Comic Sans MS"/>
                <a:cs typeface="Comic Sans MS"/>
              </a:rPr>
              <a:t>doméstico</a:t>
            </a:r>
            <a:endParaRPr sz="2800" dirty="0">
              <a:latin typeface="Comic Sans MS"/>
              <a:cs typeface="Comic Sans MS"/>
            </a:endParaRPr>
          </a:p>
          <a:p>
            <a:pPr algn="ctr">
              <a:lnSpc>
                <a:spcPct val="100000"/>
              </a:lnSpc>
              <a:spcBef>
                <a:spcPts val="1245"/>
              </a:spcBef>
            </a:pPr>
            <a:r>
              <a:rPr sz="2000" spc="-5" dirty="0">
                <a:solidFill>
                  <a:srgbClr val="FF9900"/>
                </a:solidFill>
                <a:latin typeface="Comic Sans MS"/>
                <a:cs typeface="Comic Sans MS"/>
              </a:rPr>
              <a:t>(10%)</a:t>
            </a:r>
            <a:endParaRPr sz="2000" dirty="0">
              <a:latin typeface="Comic Sans MS"/>
              <a:cs typeface="Comic Sans MS"/>
            </a:endParaRPr>
          </a:p>
        </p:txBody>
      </p:sp>
      <p:sp>
        <p:nvSpPr>
          <p:cNvPr id="6" name="object 6"/>
          <p:cNvSpPr txBox="1"/>
          <p:nvPr/>
        </p:nvSpPr>
        <p:spPr>
          <a:xfrm>
            <a:off x="3132201" y="1268475"/>
            <a:ext cx="2592705" cy="984250"/>
          </a:xfrm>
          <a:prstGeom prst="rect">
            <a:avLst/>
          </a:prstGeom>
          <a:solidFill>
            <a:srgbClr val="000000">
              <a:alpha val="36862"/>
            </a:srgbClr>
          </a:solidFill>
        </p:spPr>
        <p:txBody>
          <a:bodyPr vert="horz" wrap="square" lIns="0" tIns="27305" rIns="0" bIns="0" rtlCol="0">
            <a:spAutoFit/>
          </a:bodyPr>
          <a:lstStyle/>
          <a:p>
            <a:pPr algn="ctr">
              <a:lnSpc>
                <a:spcPct val="100000"/>
              </a:lnSpc>
              <a:spcBef>
                <a:spcPts val="215"/>
              </a:spcBef>
            </a:pPr>
            <a:r>
              <a:rPr sz="2800" spc="-5" dirty="0">
                <a:solidFill>
                  <a:srgbClr val="FF9900"/>
                </a:solidFill>
                <a:latin typeface="Comic Sans MS"/>
                <a:cs typeface="Comic Sans MS"/>
              </a:rPr>
              <a:t>Uso</a:t>
            </a:r>
            <a:r>
              <a:rPr sz="2800" spc="-40" dirty="0">
                <a:solidFill>
                  <a:srgbClr val="FF9900"/>
                </a:solidFill>
                <a:latin typeface="Comic Sans MS"/>
                <a:cs typeface="Comic Sans MS"/>
              </a:rPr>
              <a:t> </a:t>
            </a:r>
            <a:r>
              <a:rPr sz="2800" spc="-10" dirty="0">
                <a:solidFill>
                  <a:srgbClr val="FF9900"/>
                </a:solidFill>
                <a:latin typeface="Comic Sans MS"/>
                <a:cs typeface="Comic Sans MS"/>
              </a:rPr>
              <a:t>industrial</a:t>
            </a:r>
            <a:endParaRPr sz="2800">
              <a:latin typeface="Comic Sans MS"/>
              <a:cs typeface="Comic Sans MS"/>
            </a:endParaRPr>
          </a:p>
          <a:p>
            <a:pPr algn="ctr">
              <a:lnSpc>
                <a:spcPct val="100000"/>
              </a:lnSpc>
              <a:spcBef>
                <a:spcPts val="1245"/>
              </a:spcBef>
            </a:pPr>
            <a:r>
              <a:rPr sz="2000" spc="-5" dirty="0">
                <a:solidFill>
                  <a:srgbClr val="FF9900"/>
                </a:solidFill>
                <a:latin typeface="Comic Sans MS"/>
                <a:cs typeface="Comic Sans MS"/>
              </a:rPr>
              <a:t>(20%)</a:t>
            </a:r>
            <a:endParaRPr sz="2000">
              <a:latin typeface="Comic Sans MS"/>
              <a:cs typeface="Comic Sans MS"/>
            </a:endParaRPr>
          </a:p>
        </p:txBody>
      </p:sp>
      <p:sp>
        <p:nvSpPr>
          <p:cNvPr id="7" name="object 7"/>
          <p:cNvSpPr txBox="1"/>
          <p:nvPr/>
        </p:nvSpPr>
        <p:spPr>
          <a:xfrm>
            <a:off x="6118225" y="1268412"/>
            <a:ext cx="2663825" cy="1138555"/>
          </a:xfrm>
          <a:prstGeom prst="rect">
            <a:avLst/>
          </a:prstGeom>
          <a:solidFill>
            <a:srgbClr val="000000">
              <a:alpha val="38038"/>
            </a:srgbClr>
          </a:solidFill>
        </p:spPr>
        <p:txBody>
          <a:bodyPr vert="horz" wrap="square" lIns="0" tIns="25400" rIns="0" bIns="0" rtlCol="0">
            <a:spAutoFit/>
          </a:bodyPr>
          <a:lstStyle/>
          <a:p>
            <a:pPr marL="635" algn="ctr">
              <a:lnSpc>
                <a:spcPct val="100000"/>
              </a:lnSpc>
              <a:spcBef>
                <a:spcPts val="200"/>
              </a:spcBef>
            </a:pPr>
            <a:r>
              <a:rPr sz="3200" dirty="0">
                <a:solidFill>
                  <a:srgbClr val="FF9900"/>
                </a:solidFill>
                <a:latin typeface="Comic Sans MS"/>
                <a:cs typeface="Comic Sans MS"/>
              </a:rPr>
              <a:t>Uso</a:t>
            </a:r>
            <a:r>
              <a:rPr sz="3200" spc="-35" dirty="0">
                <a:solidFill>
                  <a:srgbClr val="FF9900"/>
                </a:solidFill>
                <a:latin typeface="Comic Sans MS"/>
                <a:cs typeface="Comic Sans MS"/>
              </a:rPr>
              <a:t> </a:t>
            </a:r>
            <a:r>
              <a:rPr sz="3200" dirty="0">
                <a:solidFill>
                  <a:srgbClr val="FF9900"/>
                </a:solidFill>
                <a:latin typeface="Comic Sans MS"/>
                <a:cs typeface="Comic Sans MS"/>
              </a:rPr>
              <a:t>agrícola</a:t>
            </a:r>
            <a:endParaRPr sz="3200">
              <a:latin typeface="Comic Sans MS"/>
              <a:cs typeface="Comic Sans MS"/>
            </a:endParaRPr>
          </a:p>
          <a:p>
            <a:pPr marL="635" algn="ctr">
              <a:lnSpc>
                <a:spcPct val="100000"/>
              </a:lnSpc>
              <a:spcBef>
                <a:spcPts val="1480"/>
              </a:spcBef>
            </a:pPr>
            <a:r>
              <a:rPr sz="2400" spc="-5" dirty="0">
                <a:solidFill>
                  <a:srgbClr val="FF9900"/>
                </a:solidFill>
                <a:latin typeface="Comic Sans MS"/>
                <a:cs typeface="Comic Sans MS"/>
              </a:rPr>
              <a:t>(70%)</a:t>
            </a:r>
            <a:endParaRPr sz="2400">
              <a:latin typeface="Comic Sans MS"/>
              <a:cs typeface="Comic Sans MS"/>
            </a:endParaRPr>
          </a:p>
        </p:txBody>
      </p:sp>
      <p:sp>
        <p:nvSpPr>
          <p:cNvPr id="8" name="object 8"/>
          <p:cNvSpPr/>
          <p:nvPr/>
        </p:nvSpPr>
        <p:spPr>
          <a:xfrm>
            <a:off x="900112" y="785876"/>
            <a:ext cx="864235" cy="411480"/>
          </a:xfrm>
          <a:custGeom>
            <a:avLst/>
            <a:gdLst/>
            <a:ahLst/>
            <a:cxnLst/>
            <a:rect l="l" t="t" r="r" b="b"/>
            <a:pathLst>
              <a:path w="864235" h="411480">
                <a:moveTo>
                  <a:pt x="863663" y="308356"/>
                </a:moveTo>
                <a:lnTo>
                  <a:pt x="0" y="308356"/>
                </a:lnTo>
                <a:lnTo>
                  <a:pt x="431863" y="411099"/>
                </a:lnTo>
                <a:lnTo>
                  <a:pt x="863663" y="308356"/>
                </a:lnTo>
                <a:close/>
              </a:path>
              <a:path w="864235" h="411480">
                <a:moveTo>
                  <a:pt x="647763" y="0"/>
                </a:moveTo>
                <a:lnTo>
                  <a:pt x="215900" y="0"/>
                </a:lnTo>
                <a:lnTo>
                  <a:pt x="215900" y="308356"/>
                </a:lnTo>
                <a:lnTo>
                  <a:pt x="647763" y="308356"/>
                </a:lnTo>
                <a:lnTo>
                  <a:pt x="647763" y="0"/>
                </a:lnTo>
                <a:close/>
              </a:path>
            </a:pathLst>
          </a:custGeom>
          <a:solidFill>
            <a:srgbClr val="BADFE2">
              <a:alpha val="58038"/>
            </a:srgbClr>
          </a:solidFill>
        </p:spPr>
        <p:txBody>
          <a:bodyPr wrap="square" lIns="0" tIns="0" rIns="0" bIns="0" rtlCol="0"/>
          <a:lstStyle/>
          <a:p>
            <a:endParaRPr/>
          </a:p>
        </p:txBody>
      </p:sp>
      <p:sp>
        <p:nvSpPr>
          <p:cNvPr id="9" name="object 9"/>
          <p:cNvSpPr/>
          <p:nvPr/>
        </p:nvSpPr>
        <p:spPr>
          <a:xfrm>
            <a:off x="900112" y="785876"/>
            <a:ext cx="864235" cy="411480"/>
          </a:xfrm>
          <a:custGeom>
            <a:avLst/>
            <a:gdLst/>
            <a:ahLst/>
            <a:cxnLst/>
            <a:rect l="l" t="t" r="r" b="b"/>
            <a:pathLst>
              <a:path w="864235" h="411480">
                <a:moveTo>
                  <a:pt x="0" y="308356"/>
                </a:moveTo>
                <a:lnTo>
                  <a:pt x="215900" y="308356"/>
                </a:lnTo>
                <a:lnTo>
                  <a:pt x="215900" y="0"/>
                </a:lnTo>
                <a:lnTo>
                  <a:pt x="647763" y="0"/>
                </a:lnTo>
                <a:lnTo>
                  <a:pt x="647763" y="308356"/>
                </a:lnTo>
                <a:lnTo>
                  <a:pt x="863663" y="308356"/>
                </a:lnTo>
                <a:lnTo>
                  <a:pt x="431863" y="411099"/>
                </a:lnTo>
                <a:lnTo>
                  <a:pt x="0" y="308356"/>
                </a:lnTo>
                <a:close/>
              </a:path>
            </a:pathLst>
          </a:custGeom>
          <a:ln w="12700">
            <a:solidFill>
              <a:srgbClr val="000000"/>
            </a:solidFill>
          </a:ln>
        </p:spPr>
        <p:txBody>
          <a:bodyPr wrap="square" lIns="0" tIns="0" rIns="0" bIns="0" rtlCol="0"/>
          <a:lstStyle/>
          <a:p>
            <a:endParaRPr/>
          </a:p>
        </p:txBody>
      </p:sp>
      <p:sp>
        <p:nvSpPr>
          <p:cNvPr id="10" name="object 10"/>
          <p:cNvSpPr/>
          <p:nvPr/>
        </p:nvSpPr>
        <p:spPr>
          <a:xfrm>
            <a:off x="4008501" y="785876"/>
            <a:ext cx="863600" cy="411480"/>
          </a:xfrm>
          <a:custGeom>
            <a:avLst/>
            <a:gdLst/>
            <a:ahLst/>
            <a:cxnLst/>
            <a:rect l="l" t="t" r="r" b="b"/>
            <a:pathLst>
              <a:path w="863600" h="411480">
                <a:moveTo>
                  <a:pt x="863600" y="308356"/>
                </a:moveTo>
                <a:lnTo>
                  <a:pt x="0" y="308356"/>
                </a:lnTo>
                <a:lnTo>
                  <a:pt x="431800" y="411099"/>
                </a:lnTo>
                <a:lnTo>
                  <a:pt x="863600" y="308356"/>
                </a:lnTo>
                <a:close/>
              </a:path>
              <a:path w="863600" h="411480">
                <a:moveTo>
                  <a:pt x="647700" y="0"/>
                </a:moveTo>
                <a:lnTo>
                  <a:pt x="215900" y="0"/>
                </a:lnTo>
                <a:lnTo>
                  <a:pt x="215900" y="308356"/>
                </a:lnTo>
                <a:lnTo>
                  <a:pt x="647700" y="308356"/>
                </a:lnTo>
                <a:lnTo>
                  <a:pt x="647700" y="0"/>
                </a:lnTo>
                <a:close/>
              </a:path>
            </a:pathLst>
          </a:custGeom>
          <a:solidFill>
            <a:srgbClr val="BADFE2">
              <a:alpha val="50979"/>
            </a:srgbClr>
          </a:solidFill>
        </p:spPr>
        <p:txBody>
          <a:bodyPr wrap="square" lIns="0" tIns="0" rIns="0" bIns="0" rtlCol="0"/>
          <a:lstStyle/>
          <a:p>
            <a:endParaRPr/>
          </a:p>
        </p:txBody>
      </p:sp>
      <p:sp>
        <p:nvSpPr>
          <p:cNvPr id="11" name="object 11"/>
          <p:cNvSpPr/>
          <p:nvPr/>
        </p:nvSpPr>
        <p:spPr>
          <a:xfrm>
            <a:off x="4008501" y="785876"/>
            <a:ext cx="863600" cy="411480"/>
          </a:xfrm>
          <a:custGeom>
            <a:avLst/>
            <a:gdLst/>
            <a:ahLst/>
            <a:cxnLst/>
            <a:rect l="l" t="t" r="r" b="b"/>
            <a:pathLst>
              <a:path w="863600" h="411480">
                <a:moveTo>
                  <a:pt x="0" y="308356"/>
                </a:moveTo>
                <a:lnTo>
                  <a:pt x="215900" y="308356"/>
                </a:lnTo>
                <a:lnTo>
                  <a:pt x="215900" y="0"/>
                </a:lnTo>
                <a:lnTo>
                  <a:pt x="647700" y="0"/>
                </a:lnTo>
                <a:lnTo>
                  <a:pt x="647700" y="308356"/>
                </a:lnTo>
                <a:lnTo>
                  <a:pt x="863600" y="308356"/>
                </a:lnTo>
                <a:lnTo>
                  <a:pt x="431800" y="411099"/>
                </a:lnTo>
                <a:lnTo>
                  <a:pt x="0" y="308356"/>
                </a:lnTo>
                <a:close/>
              </a:path>
            </a:pathLst>
          </a:custGeom>
          <a:ln w="12700">
            <a:solidFill>
              <a:srgbClr val="000000"/>
            </a:solidFill>
          </a:ln>
        </p:spPr>
        <p:txBody>
          <a:bodyPr wrap="square" lIns="0" tIns="0" rIns="0" bIns="0" rtlCol="0"/>
          <a:lstStyle/>
          <a:p>
            <a:endParaRPr/>
          </a:p>
        </p:txBody>
      </p:sp>
      <p:sp>
        <p:nvSpPr>
          <p:cNvPr id="12" name="object 12"/>
          <p:cNvSpPr/>
          <p:nvPr/>
        </p:nvSpPr>
        <p:spPr>
          <a:xfrm>
            <a:off x="6940550" y="714375"/>
            <a:ext cx="863600" cy="503555"/>
          </a:xfrm>
          <a:custGeom>
            <a:avLst/>
            <a:gdLst/>
            <a:ahLst/>
            <a:cxnLst/>
            <a:rect l="l" t="t" r="r" b="b"/>
            <a:pathLst>
              <a:path w="863600" h="503555">
                <a:moveTo>
                  <a:pt x="863600" y="377444"/>
                </a:moveTo>
                <a:lnTo>
                  <a:pt x="0" y="377444"/>
                </a:lnTo>
                <a:lnTo>
                  <a:pt x="431800" y="503300"/>
                </a:lnTo>
                <a:lnTo>
                  <a:pt x="863600" y="377444"/>
                </a:lnTo>
                <a:close/>
              </a:path>
              <a:path w="863600" h="503555">
                <a:moveTo>
                  <a:pt x="647700" y="0"/>
                </a:moveTo>
                <a:lnTo>
                  <a:pt x="215900" y="0"/>
                </a:lnTo>
                <a:lnTo>
                  <a:pt x="215900" y="377444"/>
                </a:lnTo>
                <a:lnTo>
                  <a:pt x="647700" y="377444"/>
                </a:lnTo>
                <a:lnTo>
                  <a:pt x="647700" y="0"/>
                </a:lnTo>
                <a:close/>
              </a:path>
            </a:pathLst>
          </a:custGeom>
          <a:solidFill>
            <a:srgbClr val="BADFE2">
              <a:alpha val="58038"/>
            </a:srgbClr>
          </a:solidFill>
        </p:spPr>
        <p:txBody>
          <a:bodyPr wrap="square" lIns="0" tIns="0" rIns="0" bIns="0" rtlCol="0"/>
          <a:lstStyle/>
          <a:p>
            <a:endParaRPr/>
          </a:p>
        </p:txBody>
      </p:sp>
      <p:sp>
        <p:nvSpPr>
          <p:cNvPr id="13" name="object 13"/>
          <p:cNvSpPr/>
          <p:nvPr/>
        </p:nvSpPr>
        <p:spPr>
          <a:xfrm>
            <a:off x="6940550" y="714375"/>
            <a:ext cx="863600" cy="503555"/>
          </a:xfrm>
          <a:custGeom>
            <a:avLst/>
            <a:gdLst/>
            <a:ahLst/>
            <a:cxnLst/>
            <a:rect l="l" t="t" r="r" b="b"/>
            <a:pathLst>
              <a:path w="863600" h="503555">
                <a:moveTo>
                  <a:pt x="0" y="377444"/>
                </a:moveTo>
                <a:lnTo>
                  <a:pt x="215900" y="377444"/>
                </a:lnTo>
                <a:lnTo>
                  <a:pt x="215900" y="0"/>
                </a:lnTo>
                <a:lnTo>
                  <a:pt x="647700" y="0"/>
                </a:lnTo>
                <a:lnTo>
                  <a:pt x="647700" y="377444"/>
                </a:lnTo>
                <a:lnTo>
                  <a:pt x="863600" y="377444"/>
                </a:lnTo>
                <a:lnTo>
                  <a:pt x="431800" y="503300"/>
                </a:lnTo>
                <a:lnTo>
                  <a:pt x="0" y="377444"/>
                </a:lnTo>
                <a:close/>
              </a:path>
            </a:pathLst>
          </a:custGeom>
          <a:ln w="12700">
            <a:solidFill>
              <a:srgbClr val="000000"/>
            </a:solidFill>
          </a:ln>
        </p:spPr>
        <p:txBody>
          <a:bodyPr wrap="square" lIns="0" tIns="0" rIns="0" bIns="0" rtlCol="0"/>
          <a:lstStyle/>
          <a:p>
            <a:endParaRPr/>
          </a:p>
        </p:txBody>
      </p:sp>
      <p:sp>
        <p:nvSpPr>
          <p:cNvPr id="19" name="object 19"/>
          <p:cNvSpPr/>
          <p:nvPr/>
        </p:nvSpPr>
        <p:spPr>
          <a:xfrm>
            <a:off x="5294376" y="5015484"/>
            <a:ext cx="414527" cy="382523"/>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5494020" y="5015484"/>
            <a:ext cx="2877312" cy="382523"/>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928116" y="5324855"/>
            <a:ext cx="7341108" cy="99059"/>
          </a:xfrm>
          <a:prstGeom prst="rect">
            <a:avLst/>
          </a:prstGeom>
          <a:blipFill>
            <a:blip r:embed="rId4" cstate="print"/>
            <a:stretch>
              <a:fillRect/>
            </a:stretch>
          </a:blipFill>
        </p:spPr>
        <p:txBody>
          <a:bodyPr wrap="square" lIns="0" tIns="0" rIns="0" bIns="0" rtlCol="0"/>
          <a:lstStyle/>
          <a:p>
            <a:endParaRPr/>
          </a:p>
        </p:txBody>
      </p:sp>
      <p:sp>
        <p:nvSpPr>
          <p:cNvPr id="22" name="object 22"/>
          <p:cNvSpPr txBox="1"/>
          <p:nvPr/>
        </p:nvSpPr>
        <p:spPr>
          <a:xfrm>
            <a:off x="274421" y="2414424"/>
            <a:ext cx="8251508" cy="2977995"/>
          </a:xfrm>
          <a:prstGeom prst="rect">
            <a:avLst/>
          </a:prstGeom>
        </p:spPr>
        <p:txBody>
          <a:bodyPr vert="horz" wrap="square" lIns="0" tIns="267970" rIns="0" bIns="0" rtlCol="0">
            <a:spAutoFit/>
          </a:bodyPr>
          <a:lstStyle/>
          <a:p>
            <a:pPr marL="12700">
              <a:lnSpc>
                <a:spcPct val="100000"/>
              </a:lnSpc>
              <a:spcBef>
                <a:spcPts val="2110"/>
              </a:spcBef>
            </a:pPr>
            <a:r>
              <a:rPr lang="pt-BR" sz="3200" u="heavy" dirty="0">
                <a:uFill>
                  <a:solidFill>
                    <a:srgbClr val="000000"/>
                  </a:solidFill>
                </a:uFill>
                <a:latin typeface="Comic Sans MS"/>
                <a:cs typeface="Comic Sans MS"/>
              </a:rPr>
              <a:t>Diferenças </a:t>
            </a:r>
            <a:r>
              <a:rPr lang="pt-BR" sz="3200" u="heavy" spc="-5" dirty="0">
                <a:uFill>
                  <a:solidFill>
                    <a:srgbClr val="000000"/>
                  </a:solidFill>
                </a:uFill>
                <a:latin typeface="Comic Sans MS"/>
                <a:cs typeface="Comic Sans MS"/>
              </a:rPr>
              <a:t>nos </a:t>
            </a:r>
            <a:r>
              <a:rPr lang="pt-BR" sz="3200" u="heavy" dirty="0">
                <a:uFill>
                  <a:solidFill>
                    <a:srgbClr val="000000"/>
                  </a:solidFill>
                </a:uFill>
                <a:latin typeface="Comic Sans MS"/>
                <a:cs typeface="Comic Sans MS"/>
              </a:rPr>
              <a:t>consumos </a:t>
            </a:r>
            <a:r>
              <a:rPr lang="pt-BR" sz="3200" u="heavy" spc="-5" dirty="0">
                <a:uFill>
                  <a:solidFill>
                    <a:srgbClr val="000000"/>
                  </a:solidFill>
                </a:uFill>
                <a:latin typeface="Comic Sans MS"/>
                <a:cs typeface="Comic Sans MS"/>
              </a:rPr>
              <a:t>de </a:t>
            </a:r>
            <a:r>
              <a:rPr lang="pt-BR" sz="3200" u="heavy" dirty="0">
                <a:uFill>
                  <a:solidFill>
                    <a:srgbClr val="000000"/>
                  </a:solidFill>
                </a:uFill>
                <a:latin typeface="Comic Sans MS"/>
                <a:cs typeface="Comic Sans MS"/>
              </a:rPr>
              <a:t>água</a:t>
            </a:r>
            <a:r>
              <a:rPr lang="pt-BR" sz="3200" u="heavy" spc="-35" dirty="0">
                <a:uFill>
                  <a:solidFill>
                    <a:srgbClr val="000000"/>
                  </a:solidFill>
                </a:uFill>
                <a:latin typeface="Comic Sans MS"/>
                <a:cs typeface="Comic Sans MS"/>
              </a:rPr>
              <a:t> </a:t>
            </a:r>
            <a:r>
              <a:rPr lang="pt-BR" sz="3200" u="heavy" dirty="0">
                <a:uFill>
                  <a:solidFill>
                    <a:srgbClr val="000000"/>
                  </a:solidFill>
                </a:uFill>
                <a:latin typeface="Comic Sans MS"/>
                <a:cs typeface="Comic Sans MS"/>
              </a:rPr>
              <a:t>mundiais</a:t>
            </a:r>
            <a:r>
              <a:rPr lang="pt-BR" sz="3200" dirty="0">
                <a:latin typeface="Comic Sans MS"/>
                <a:cs typeface="Comic Sans MS"/>
              </a:rPr>
              <a:t>:</a:t>
            </a:r>
          </a:p>
          <a:p>
            <a:pPr marL="12700">
              <a:lnSpc>
                <a:spcPct val="100000"/>
              </a:lnSpc>
              <a:spcBef>
                <a:spcPts val="1260"/>
              </a:spcBef>
            </a:pPr>
            <a:r>
              <a:rPr lang="pt-BR" sz="2000" b="1" spc="-5" dirty="0">
                <a:latin typeface="Comic Sans MS"/>
                <a:cs typeface="Comic Sans MS"/>
              </a:rPr>
              <a:t>E.U.A</a:t>
            </a:r>
            <a:r>
              <a:rPr lang="pt-BR" sz="2000" b="1" spc="-395" dirty="0">
                <a:latin typeface="Comic Sans MS"/>
                <a:cs typeface="Comic Sans MS"/>
              </a:rPr>
              <a:t> </a:t>
            </a:r>
            <a:r>
              <a:rPr lang="pt-BR" sz="1800" dirty="0">
                <a:latin typeface="Comic Sans MS"/>
                <a:cs typeface="Comic Sans MS"/>
              </a:rPr>
              <a:t>. – 350 </a:t>
            </a:r>
            <a:r>
              <a:rPr lang="pt-BR" sz="1800" spc="-5" dirty="0">
                <a:latin typeface="Comic Sans MS"/>
                <a:cs typeface="Comic Sans MS"/>
              </a:rPr>
              <a:t>litros/habitante/ dia</a:t>
            </a:r>
            <a:endParaRPr lang="pt-BR" sz="1800" dirty="0">
              <a:latin typeface="Comic Sans MS"/>
              <a:cs typeface="Comic Sans MS"/>
            </a:endParaRPr>
          </a:p>
          <a:p>
            <a:pPr marL="12700">
              <a:lnSpc>
                <a:spcPct val="100000"/>
              </a:lnSpc>
              <a:spcBef>
                <a:spcPts val="1200"/>
              </a:spcBef>
            </a:pPr>
            <a:r>
              <a:rPr lang="pt-BR" sz="2000" b="1" dirty="0">
                <a:latin typeface="Comic Sans MS"/>
                <a:cs typeface="Comic Sans MS"/>
              </a:rPr>
              <a:t>Europa </a:t>
            </a:r>
            <a:r>
              <a:rPr lang="pt-BR" sz="1800" dirty="0">
                <a:latin typeface="Comic Sans MS"/>
                <a:cs typeface="Comic Sans MS"/>
              </a:rPr>
              <a:t>– 200</a:t>
            </a:r>
            <a:r>
              <a:rPr lang="pt-BR" sz="1800" spc="-35" dirty="0">
                <a:latin typeface="Comic Sans MS"/>
                <a:cs typeface="Comic Sans MS"/>
              </a:rPr>
              <a:t> </a:t>
            </a:r>
            <a:r>
              <a:rPr lang="pt-BR" sz="1800" spc="-5" dirty="0">
                <a:latin typeface="Comic Sans MS"/>
                <a:cs typeface="Comic Sans MS"/>
              </a:rPr>
              <a:t>litros/habitante/dia</a:t>
            </a:r>
            <a:endParaRPr lang="pt-BR" sz="1800" dirty="0">
              <a:latin typeface="Comic Sans MS"/>
              <a:cs typeface="Comic Sans MS"/>
            </a:endParaRPr>
          </a:p>
          <a:p>
            <a:pPr marL="12700" marR="2682875">
              <a:lnSpc>
                <a:spcPct val="145300"/>
              </a:lnSpc>
              <a:spcBef>
                <a:spcPts val="114"/>
              </a:spcBef>
            </a:pPr>
            <a:r>
              <a:rPr lang="pt-BR" sz="2000" b="1" spc="-5" dirty="0">
                <a:latin typeface="Comic Sans MS"/>
                <a:cs typeface="Comic Sans MS"/>
              </a:rPr>
              <a:t>África </a:t>
            </a:r>
            <a:r>
              <a:rPr lang="pt-BR" sz="2000" b="1" spc="-5" dirty="0" err="1">
                <a:latin typeface="Comic Sans MS"/>
                <a:cs typeface="Comic Sans MS"/>
              </a:rPr>
              <a:t>Subsariana</a:t>
            </a:r>
            <a:r>
              <a:rPr lang="pt-BR" sz="2000" b="1" spc="-5" dirty="0">
                <a:latin typeface="Comic Sans MS"/>
                <a:cs typeface="Comic Sans MS"/>
              </a:rPr>
              <a:t> </a:t>
            </a:r>
            <a:r>
              <a:rPr lang="pt-BR" sz="1800" dirty="0">
                <a:latin typeface="Comic Sans MS"/>
                <a:cs typeface="Comic Sans MS"/>
              </a:rPr>
              <a:t>– 10 a 20</a:t>
            </a:r>
            <a:r>
              <a:rPr lang="pt-BR" sz="1800" spc="-360" dirty="0">
                <a:latin typeface="Comic Sans MS"/>
                <a:cs typeface="Comic Sans MS"/>
              </a:rPr>
              <a:t> </a:t>
            </a:r>
            <a:r>
              <a:rPr lang="pt-BR" sz="1800" spc="-5" dirty="0">
                <a:latin typeface="Comic Sans MS"/>
                <a:cs typeface="Comic Sans MS"/>
              </a:rPr>
              <a:t>litros/habitante/dia  (uma descarga de </a:t>
            </a:r>
            <a:r>
              <a:rPr lang="pt-BR" sz="1800" dirty="0">
                <a:latin typeface="Comic Sans MS"/>
                <a:cs typeface="Comic Sans MS"/>
              </a:rPr>
              <a:t>autoclismo – entre 6 a 10</a:t>
            </a:r>
            <a:r>
              <a:rPr lang="pt-BR" sz="1800" spc="-55" dirty="0">
                <a:latin typeface="Comic Sans MS"/>
                <a:cs typeface="Comic Sans MS"/>
              </a:rPr>
              <a:t> </a:t>
            </a:r>
            <a:r>
              <a:rPr lang="pt-BR" sz="1800" dirty="0">
                <a:latin typeface="Comic Sans MS"/>
                <a:cs typeface="Comic Sans MS"/>
              </a:rPr>
              <a:t>litros)</a:t>
            </a:r>
          </a:p>
          <a:p>
            <a:pPr marL="861060">
              <a:lnSpc>
                <a:spcPct val="100000"/>
              </a:lnSpc>
              <a:spcBef>
                <a:spcPts val="1080"/>
              </a:spcBef>
            </a:pPr>
            <a:r>
              <a:rPr lang="pt-BR" sz="1800" b="1" u="heavy" spc="-5" dirty="0">
                <a:uFill>
                  <a:solidFill>
                    <a:srgbClr val="000000"/>
                  </a:solidFill>
                </a:uFill>
                <a:latin typeface="Comic Sans MS"/>
                <a:cs typeface="Comic Sans MS"/>
              </a:rPr>
              <a:t>Mínimo para viver </a:t>
            </a:r>
            <a:r>
              <a:rPr lang="pt-BR" sz="1800" b="1" u="heavy" dirty="0">
                <a:uFill>
                  <a:solidFill>
                    <a:srgbClr val="000000"/>
                  </a:solidFill>
                </a:uFill>
                <a:latin typeface="Comic Sans MS"/>
                <a:cs typeface="Comic Sans MS"/>
              </a:rPr>
              <a:t>com </a:t>
            </a:r>
            <a:r>
              <a:rPr lang="pt-BR" sz="1800" b="1" u="heavy" spc="-5" dirty="0">
                <a:uFill>
                  <a:solidFill>
                    <a:srgbClr val="000000"/>
                  </a:solidFill>
                </a:uFill>
                <a:latin typeface="Comic Sans MS"/>
                <a:cs typeface="Comic Sans MS"/>
              </a:rPr>
              <a:t>dignidade (OMS) </a:t>
            </a:r>
            <a:r>
              <a:rPr lang="pt-BR" sz="1800" b="1" u="heavy" dirty="0">
                <a:uFill>
                  <a:solidFill>
                    <a:srgbClr val="000000"/>
                  </a:solidFill>
                </a:uFill>
                <a:latin typeface="Comic Sans MS"/>
                <a:cs typeface="Comic Sans MS"/>
              </a:rPr>
              <a:t>– 40</a:t>
            </a:r>
            <a:r>
              <a:rPr lang="pt-BR" sz="1800" b="1" u="heavy" spc="-10" dirty="0">
                <a:uFill>
                  <a:solidFill>
                    <a:srgbClr val="000000"/>
                  </a:solidFill>
                </a:uFill>
                <a:latin typeface="Comic Sans MS"/>
                <a:cs typeface="Comic Sans MS"/>
              </a:rPr>
              <a:t> </a:t>
            </a:r>
            <a:r>
              <a:rPr lang="pt-BR" sz="1800" b="1" u="heavy" spc="-5" dirty="0">
                <a:uFill>
                  <a:solidFill>
                    <a:srgbClr val="000000"/>
                  </a:solidFill>
                </a:uFill>
                <a:latin typeface="Comic Sans MS"/>
                <a:cs typeface="Comic Sans MS"/>
              </a:rPr>
              <a:t>litros/habitante/dia</a:t>
            </a:r>
            <a:endParaRPr lang="pt-BR" sz="1800" dirty="0">
              <a:latin typeface="Comic Sans MS"/>
              <a:cs typeface="Comic Sans MS"/>
            </a:endParaRPr>
          </a:p>
        </p:txBody>
      </p:sp>
      <p:sp>
        <p:nvSpPr>
          <p:cNvPr id="23" name="object 23"/>
          <p:cNvSpPr/>
          <p:nvPr/>
        </p:nvSpPr>
        <p:spPr>
          <a:xfrm>
            <a:off x="7402576" y="3212973"/>
            <a:ext cx="1741424" cy="187172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6659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FFFFFF">
              <a:alpha val="43920"/>
            </a:srgbClr>
          </a:solidFill>
        </p:spPr>
        <p:txBody>
          <a:bodyPr wrap="square" lIns="0" tIns="0" rIns="0" bIns="0" rtlCol="0"/>
          <a:lstStyle/>
          <a:p>
            <a:endParaRPr/>
          </a:p>
        </p:txBody>
      </p:sp>
      <p:sp>
        <p:nvSpPr>
          <p:cNvPr id="5" name="object 5"/>
          <p:cNvSpPr txBox="1">
            <a:spLocks noGrp="1"/>
          </p:cNvSpPr>
          <p:nvPr>
            <p:ph type="title"/>
          </p:nvPr>
        </p:nvSpPr>
        <p:spPr>
          <a:xfrm>
            <a:off x="228601" y="194563"/>
            <a:ext cx="7049262"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FF9900"/>
                </a:solidFill>
              </a:rPr>
              <a:t>Gastos</a:t>
            </a:r>
            <a:r>
              <a:rPr sz="4400" spc="-95" dirty="0">
                <a:solidFill>
                  <a:srgbClr val="FF9900"/>
                </a:solidFill>
              </a:rPr>
              <a:t> </a:t>
            </a:r>
            <a:r>
              <a:rPr sz="4400" spc="-5" dirty="0">
                <a:solidFill>
                  <a:srgbClr val="FF9900"/>
                </a:solidFill>
              </a:rPr>
              <a:t>exagerados?</a:t>
            </a:r>
            <a:endParaRPr sz="4400" dirty="0"/>
          </a:p>
        </p:txBody>
      </p:sp>
      <p:sp>
        <p:nvSpPr>
          <p:cNvPr id="6" name="object 6"/>
          <p:cNvSpPr txBox="1"/>
          <p:nvPr/>
        </p:nvSpPr>
        <p:spPr>
          <a:xfrm>
            <a:off x="3371215" y="1070329"/>
            <a:ext cx="2859405" cy="1233170"/>
          </a:xfrm>
          <a:prstGeom prst="rect">
            <a:avLst/>
          </a:prstGeom>
        </p:spPr>
        <p:txBody>
          <a:bodyPr vert="horz" wrap="square" lIns="0" tIns="49530" rIns="0" bIns="0" rtlCol="0">
            <a:spAutoFit/>
          </a:bodyPr>
          <a:lstStyle/>
          <a:p>
            <a:pPr marL="859155">
              <a:lnSpc>
                <a:spcPct val="100000"/>
              </a:lnSpc>
              <a:spcBef>
                <a:spcPts val="390"/>
              </a:spcBef>
            </a:pPr>
            <a:r>
              <a:rPr sz="2400" spc="-10" dirty="0">
                <a:solidFill>
                  <a:srgbClr val="FFFFFF"/>
                </a:solidFill>
                <a:latin typeface="Comic Sans MS"/>
                <a:cs typeface="Comic Sans MS"/>
              </a:rPr>
              <a:t>Gasta...</a:t>
            </a:r>
            <a:endParaRPr sz="2400">
              <a:latin typeface="Comic Sans MS"/>
              <a:cs typeface="Comic Sans MS"/>
            </a:endParaRPr>
          </a:p>
          <a:p>
            <a:pPr marL="12700" marR="5080" indent="124460">
              <a:lnSpc>
                <a:spcPct val="110000"/>
              </a:lnSpc>
            </a:pPr>
            <a:r>
              <a:rPr sz="2400" spc="-5" dirty="0">
                <a:solidFill>
                  <a:srgbClr val="FFFFFF"/>
                </a:solidFill>
                <a:latin typeface="Comic Sans MS"/>
                <a:cs typeface="Comic Sans MS"/>
              </a:rPr>
              <a:t>1500 </a:t>
            </a:r>
            <a:r>
              <a:rPr sz="2400" dirty="0">
                <a:solidFill>
                  <a:srgbClr val="FFFFFF"/>
                </a:solidFill>
                <a:latin typeface="Comic Sans MS"/>
                <a:cs typeface="Comic Sans MS"/>
              </a:rPr>
              <a:t>litros </a:t>
            </a:r>
            <a:r>
              <a:rPr sz="2400" spc="-5" dirty="0">
                <a:solidFill>
                  <a:srgbClr val="FFFFFF"/>
                </a:solidFill>
                <a:latin typeface="Comic Sans MS"/>
                <a:cs typeface="Comic Sans MS"/>
              </a:rPr>
              <a:t>de</a:t>
            </a:r>
            <a:r>
              <a:rPr sz="2400" spc="-120" dirty="0">
                <a:solidFill>
                  <a:srgbClr val="FFFFFF"/>
                </a:solidFill>
                <a:latin typeface="Comic Sans MS"/>
                <a:cs typeface="Comic Sans MS"/>
              </a:rPr>
              <a:t> </a:t>
            </a:r>
            <a:r>
              <a:rPr sz="2400" spc="-5" dirty="0">
                <a:solidFill>
                  <a:srgbClr val="FFFFFF"/>
                </a:solidFill>
                <a:latin typeface="Comic Sans MS"/>
                <a:cs typeface="Comic Sans MS"/>
              </a:rPr>
              <a:t>água  1000litros de</a:t>
            </a:r>
            <a:r>
              <a:rPr sz="2400" spc="-70" dirty="0">
                <a:solidFill>
                  <a:srgbClr val="FFFFFF"/>
                </a:solidFill>
                <a:latin typeface="Comic Sans MS"/>
                <a:cs typeface="Comic Sans MS"/>
              </a:rPr>
              <a:t> </a:t>
            </a:r>
            <a:r>
              <a:rPr sz="2400" dirty="0">
                <a:solidFill>
                  <a:srgbClr val="FFFFFF"/>
                </a:solidFill>
                <a:latin typeface="Comic Sans MS"/>
                <a:cs typeface="Comic Sans MS"/>
              </a:rPr>
              <a:t>água</a:t>
            </a:r>
            <a:endParaRPr sz="2400">
              <a:latin typeface="Comic Sans MS"/>
              <a:cs typeface="Comic Sans MS"/>
            </a:endParaRPr>
          </a:p>
        </p:txBody>
      </p:sp>
      <p:sp>
        <p:nvSpPr>
          <p:cNvPr id="7" name="object 7"/>
          <p:cNvSpPr txBox="1"/>
          <p:nvPr/>
        </p:nvSpPr>
        <p:spPr>
          <a:xfrm>
            <a:off x="78739" y="1070329"/>
            <a:ext cx="2374900" cy="1635125"/>
          </a:xfrm>
          <a:prstGeom prst="rect">
            <a:avLst/>
          </a:prstGeom>
        </p:spPr>
        <p:txBody>
          <a:bodyPr vert="horz" wrap="square" lIns="0" tIns="49530" rIns="0" bIns="0" rtlCol="0">
            <a:spAutoFit/>
          </a:bodyPr>
          <a:lstStyle/>
          <a:p>
            <a:pPr marL="463550">
              <a:lnSpc>
                <a:spcPct val="100000"/>
              </a:lnSpc>
              <a:spcBef>
                <a:spcPts val="390"/>
              </a:spcBef>
            </a:pPr>
            <a:r>
              <a:rPr sz="2400" spc="-5" dirty="0">
                <a:solidFill>
                  <a:srgbClr val="FFFFFF"/>
                </a:solidFill>
                <a:latin typeface="Comic Sans MS"/>
                <a:cs typeface="Comic Sans MS"/>
              </a:rPr>
              <a:t>Produzir...</a:t>
            </a:r>
            <a:endParaRPr sz="2400" dirty="0">
              <a:latin typeface="Comic Sans MS"/>
              <a:cs typeface="Comic Sans MS"/>
            </a:endParaRPr>
          </a:p>
          <a:p>
            <a:pPr marL="12700" marR="5080" algn="just">
              <a:lnSpc>
                <a:spcPct val="110000"/>
              </a:lnSpc>
            </a:pPr>
            <a:r>
              <a:rPr sz="2400" spc="-5" dirty="0">
                <a:solidFill>
                  <a:srgbClr val="FFFFFF"/>
                </a:solidFill>
                <a:latin typeface="Comic Sans MS"/>
                <a:cs typeface="Comic Sans MS"/>
              </a:rPr>
              <a:t>1kg de </a:t>
            </a:r>
            <a:r>
              <a:rPr sz="2400" dirty="0">
                <a:solidFill>
                  <a:srgbClr val="FFFFFF"/>
                </a:solidFill>
                <a:latin typeface="Comic Sans MS"/>
                <a:cs typeface="Comic Sans MS"/>
              </a:rPr>
              <a:t>cereais –  </a:t>
            </a:r>
            <a:r>
              <a:rPr sz="2400" spc="-5" dirty="0">
                <a:solidFill>
                  <a:srgbClr val="FFFFFF"/>
                </a:solidFill>
                <a:latin typeface="Comic Sans MS"/>
                <a:cs typeface="Comic Sans MS"/>
              </a:rPr>
              <a:t>1kg de </a:t>
            </a:r>
            <a:r>
              <a:rPr sz="2400" spc="-10" dirty="0">
                <a:solidFill>
                  <a:srgbClr val="FFFFFF"/>
                </a:solidFill>
                <a:latin typeface="Comic Sans MS"/>
                <a:cs typeface="Comic Sans MS"/>
              </a:rPr>
              <a:t>batatas </a:t>
            </a:r>
            <a:r>
              <a:rPr sz="2400" dirty="0">
                <a:solidFill>
                  <a:srgbClr val="FFFFFF"/>
                </a:solidFill>
                <a:latin typeface="Comic Sans MS"/>
                <a:cs typeface="Comic Sans MS"/>
              </a:rPr>
              <a:t>–  1 </a:t>
            </a:r>
            <a:r>
              <a:rPr sz="2400" spc="-5" dirty="0">
                <a:solidFill>
                  <a:srgbClr val="FFFFFF"/>
                </a:solidFill>
                <a:latin typeface="Comic Sans MS"/>
                <a:cs typeface="Comic Sans MS"/>
              </a:rPr>
              <a:t>kg de arroz</a:t>
            </a:r>
            <a:r>
              <a:rPr sz="2400" spc="610" dirty="0">
                <a:solidFill>
                  <a:srgbClr val="FFFFFF"/>
                </a:solidFill>
                <a:latin typeface="Comic Sans MS"/>
                <a:cs typeface="Comic Sans MS"/>
              </a:rPr>
              <a:t> </a:t>
            </a:r>
            <a:r>
              <a:rPr sz="2400" dirty="0">
                <a:solidFill>
                  <a:srgbClr val="FFFFFF"/>
                </a:solidFill>
                <a:latin typeface="Comic Sans MS"/>
                <a:cs typeface="Comic Sans MS"/>
              </a:rPr>
              <a:t>–</a:t>
            </a:r>
            <a:endParaRPr sz="2400" dirty="0">
              <a:latin typeface="Comic Sans MS"/>
              <a:cs typeface="Comic Sans MS"/>
            </a:endParaRPr>
          </a:p>
        </p:txBody>
      </p:sp>
      <p:sp>
        <p:nvSpPr>
          <p:cNvPr id="8" name="object 8"/>
          <p:cNvSpPr txBox="1"/>
          <p:nvPr/>
        </p:nvSpPr>
        <p:spPr>
          <a:xfrm>
            <a:off x="3333115" y="2314194"/>
            <a:ext cx="278257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Comic Sans MS"/>
                <a:cs typeface="Comic Sans MS"/>
              </a:rPr>
              <a:t>4000 </a:t>
            </a:r>
            <a:r>
              <a:rPr sz="2400" dirty="0">
                <a:solidFill>
                  <a:srgbClr val="FFFFFF"/>
                </a:solidFill>
                <a:latin typeface="Comic Sans MS"/>
                <a:cs typeface="Comic Sans MS"/>
              </a:rPr>
              <a:t>litros </a:t>
            </a:r>
            <a:r>
              <a:rPr sz="2400" spc="-5" dirty="0">
                <a:solidFill>
                  <a:srgbClr val="FFFFFF"/>
                </a:solidFill>
                <a:latin typeface="Comic Sans MS"/>
                <a:cs typeface="Comic Sans MS"/>
              </a:rPr>
              <a:t>de</a:t>
            </a:r>
            <a:r>
              <a:rPr sz="2400" spc="-120" dirty="0">
                <a:solidFill>
                  <a:srgbClr val="FFFFFF"/>
                </a:solidFill>
                <a:latin typeface="Comic Sans MS"/>
                <a:cs typeface="Comic Sans MS"/>
              </a:rPr>
              <a:t> </a:t>
            </a:r>
            <a:r>
              <a:rPr sz="2400" spc="-5" dirty="0">
                <a:solidFill>
                  <a:srgbClr val="FFFFFF"/>
                </a:solidFill>
                <a:latin typeface="Comic Sans MS"/>
                <a:cs typeface="Comic Sans MS"/>
              </a:rPr>
              <a:t>água</a:t>
            </a:r>
            <a:endParaRPr sz="2400">
              <a:latin typeface="Comic Sans MS"/>
              <a:cs typeface="Comic Sans MS"/>
            </a:endParaRPr>
          </a:p>
        </p:txBody>
      </p:sp>
      <p:sp>
        <p:nvSpPr>
          <p:cNvPr id="9" name="object 9"/>
          <p:cNvSpPr txBox="1"/>
          <p:nvPr/>
        </p:nvSpPr>
        <p:spPr>
          <a:xfrm>
            <a:off x="152400" y="2784221"/>
            <a:ext cx="6721475" cy="1635125"/>
          </a:xfrm>
          <a:prstGeom prst="rect">
            <a:avLst/>
          </a:prstGeom>
        </p:spPr>
        <p:txBody>
          <a:bodyPr vert="horz" wrap="square" lIns="0" tIns="49530" rIns="0" bIns="0" rtlCol="0">
            <a:spAutoFit/>
          </a:bodyPr>
          <a:lstStyle/>
          <a:p>
            <a:pPr marL="12700">
              <a:lnSpc>
                <a:spcPct val="100000"/>
              </a:lnSpc>
              <a:spcBef>
                <a:spcPts val="390"/>
              </a:spcBef>
              <a:tabLst>
                <a:tab pos="3047365" algn="l"/>
              </a:tabLst>
            </a:pPr>
            <a:r>
              <a:rPr sz="2400" spc="-5" dirty="0">
                <a:solidFill>
                  <a:srgbClr val="FFFFFF"/>
                </a:solidFill>
                <a:latin typeface="Comic Sans MS"/>
                <a:cs typeface="Comic Sans MS"/>
              </a:rPr>
              <a:t>Puxar </a:t>
            </a:r>
            <a:r>
              <a:rPr sz="2400" dirty="0">
                <a:solidFill>
                  <a:srgbClr val="FFFFFF"/>
                </a:solidFill>
                <a:latin typeface="Comic Sans MS"/>
                <a:cs typeface="Comic Sans MS"/>
              </a:rPr>
              <a:t>o</a:t>
            </a:r>
            <a:r>
              <a:rPr sz="2400" spc="-10" dirty="0">
                <a:solidFill>
                  <a:srgbClr val="FFFFFF"/>
                </a:solidFill>
                <a:latin typeface="Comic Sans MS"/>
                <a:cs typeface="Comic Sans MS"/>
              </a:rPr>
              <a:t> </a:t>
            </a:r>
            <a:r>
              <a:rPr sz="2400" spc="-5" dirty="0">
                <a:solidFill>
                  <a:srgbClr val="FFFFFF"/>
                </a:solidFill>
                <a:latin typeface="Comic Sans MS"/>
                <a:cs typeface="Comic Sans MS"/>
              </a:rPr>
              <a:t>autoclismo</a:t>
            </a:r>
            <a:r>
              <a:rPr sz="2400" spc="5" dirty="0">
                <a:solidFill>
                  <a:srgbClr val="FFFFFF"/>
                </a:solidFill>
                <a:latin typeface="Comic Sans MS"/>
                <a:cs typeface="Comic Sans MS"/>
              </a:rPr>
              <a:t> </a:t>
            </a:r>
            <a:r>
              <a:rPr sz="2400" dirty="0">
                <a:solidFill>
                  <a:srgbClr val="FFFFFF"/>
                </a:solidFill>
                <a:latin typeface="Comic Sans MS"/>
                <a:cs typeface="Comic Sans MS"/>
              </a:rPr>
              <a:t>–	</a:t>
            </a:r>
            <a:r>
              <a:rPr sz="2400" spc="-5" dirty="0">
                <a:solidFill>
                  <a:srgbClr val="FFFFFF"/>
                </a:solidFill>
                <a:latin typeface="Comic Sans MS"/>
                <a:cs typeface="Comic Sans MS"/>
              </a:rPr>
              <a:t>10 litros de</a:t>
            </a:r>
            <a:r>
              <a:rPr sz="2400" spc="-40" dirty="0">
                <a:solidFill>
                  <a:srgbClr val="FFFFFF"/>
                </a:solidFill>
                <a:latin typeface="Comic Sans MS"/>
                <a:cs typeface="Comic Sans MS"/>
              </a:rPr>
              <a:t> </a:t>
            </a:r>
            <a:r>
              <a:rPr sz="2400" spc="-5" dirty="0">
                <a:solidFill>
                  <a:srgbClr val="FFFFFF"/>
                </a:solidFill>
                <a:latin typeface="Comic Sans MS"/>
                <a:cs typeface="Comic Sans MS"/>
              </a:rPr>
              <a:t>água</a:t>
            </a:r>
            <a:endParaRPr sz="2400" dirty="0">
              <a:latin typeface="Comic Sans MS"/>
              <a:cs typeface="Comic Sans MS"/>
            </a:endParaRPr>
          </a:p>
          <a:p>
            <a:pPr marL="12700" marR="5080">
              <a:lnSpc>
                <a:spcPct val="110000"/>
              </a:lnSpc>
              <a:tabLst>
                <a:tab pos="2703830" algn="l"/>
                <a:tab pos="3292475" algn="l"/>
                <a:tab pos="3315335" algn="l"/>
              </a:tabLst>
            </a:pPr>
            <a:r>
              <a:rPr sz="2400" spc="-5" dirty="0">
                <a:solidFill>
                  <a:srgbClr val="FFFFFF"/>
                </a:solidFill>
                <a:latin typeface="Comic Sans MS"/>
                <a:cs typeface="Comic Sans MS"/>
              </a:rPr>
              <a:t>banheira</a:t>
            </a:r>
            <a:r>
              <a:rPr sz="2400" spc="-15" dirty="0">
                <a:solidFill>
                  <a:srgbClr val="FFFFFF"/>
                </a:solidFill>
                <a:latin typeface="Comic Sans MS"/>
                <a:cs typeface="Comic Sans MS"/>
              </a:rPr>
              <a:t> </a:t>
            </a:r>
            <a:r>
              <a:rPr sz="2400" dirty="0">
                <a:solidFill>
                  <a:srgbClr val="FFFFFF"/>
                </a:solidFill>
                <a:latin typeface="Comic Sans MS"/>
                <a:cs typeface="Comic Sans MS"/>
              </a:rPr>
              <a:t>cheia	–	</a:t>
            </a:r>
            <a:r>
              <a:rPr sz="2400" spc="-5" dirty="0">
                <a:solidFill>
                  <a:srgbClr val="FFFFFF"/>
                </a:solidFill>
                <a:latin typeface="Comic Sans MS"/>
                <a:cs typeface="Comic Sans MS"/>
              </a:rPr>
              <a:t>160 </a:t>
            </a:r>
            <a:r>
              <a:rPr sz="2400" dirty="0">
                <a:solidFill>
                  <a:srgbClr val="FFFFFF"/>
                </a:solidFill>
                <a:latin typeface="Comic Sans MS"/>
                <a:cs typeface="Comic Sans MS"/>
              </a:rPr>
              <a:t>a </a:t>
            </a:r>
            <a:r>
              <a:rPr sz="2400" spc="-5" dirty="0">
                <a:solidFill>
                  <a:srgbClr val="FFFFFF"/>
                </a:solidFill>
                <a:latin typeface="Comic Sans MS"/>
                <a:cs typeface="Comic Sans MS"/>
              </a:rPr>
              <a:t>200 </a:t>
            </a:r>
            <a:r>
              <a:rPr sz="2400" dirty="0">
                <a:solidFill>
                  <a:srgbClr val="FFFFFF"/>
                </a:solidFill>
                <a:latin typeface="Comic Sans MS"/>
                <a:cs typeface="Comic Sans MS"/>
              </a:rPr>
              <a:t>litros </a:t>
            </a:r>
            <a:r>
              <a:rPr sz="2400" spc="-5" dirty="0">
                <a:solidFill>
                  <a:srgbClr val="FFFFFF"/>
                </a:solidFill>
                <a:latin typeface="Comic Sans MS"/>
                <a:cs typeface="Comic Sans MS"/>
              </a:rPr>
              <a:t>de</a:t>
            </a:r>
            <a:r>
              <a:rPr sz="2400" spc="-140" dirty="0">
                <a:solidFill>
                  <a:srgbClr val="FFFFFF"/>
                </a:solidFill>
                <a:latin typeface="Comic Sans MS"/>
                <a:cs typeface="Comic Sans MS"/>
              </a:rPr>
              <a:t> </a:t>
            </a:r>
            <a:r>
              <a:rPr sz="2400" spc="-5" dirty="0">
                <a:solidFill>
                  <a:srgbClr val="FFFFFF"/>
                </a:solidFill>
                <a:latin typeface="Comic Sans MS"/>
                <a:cs typeface="Comic Sans MS"/>
              </a:rPr>
              <a:t>água  </a:t>
            </a:r>
            <a:r>
              <a:rPr sz="2400" dirty="0">
                <a:solidFill>
                  <a:srgbClr val="FFFFFF"/>
                </a:solidFill>
                <a:latin typeface="Comic Sans MS"/>
                <a:cs typeface="Comic Sans MS"/>
              </a:rPr>
              <a:t>1 minuto </a:t>
            </a:r>
            <a:r>
              <a:rPr sz="2400" spc="-5" dirty="0">
                <a:solidFill>
                  <a:srgbClr val="FFFFFF"/>
                </a:solidFill>
                <a:latin typeface="Comic Sans MS"/>
                <a:cs typeface="Comic Sans MS"/>
              </a:rPr>
              <a:t>de</a:t>
            </a:r>
            <a:r>
              <a:rPr sz="2400" spc="-20" dirty="0">
                <a:solidFill>
                  <a:srgbClr val="FFFFFF"/>
                </a:solidFill>
                <a:latin typeface="Comic Sans MS"/>
                <a:cs typeface="Comic Sans MS"/>
              </a:rPr>
              <a:t> </a:t>
            </a:r>
            <a:r>
              <a:rPr sz="2400" spc="-5" dirty="0">
                <a:solidFill>
                  <a:srgbClr val="FFFFFF"/>
                </a:solidFill>
                <a:latin typeface="Comic Sans MS"/>
                <a:cs typeface="Comic Sans MS"/>
              </a:rPr>
              <a:t>chuveiro</a:t>
            </a:r>
            <a:r>
              <a:rPr sz="2400" spc="-15" dirty="0">
                <a:solidFill>
                  <a:srgbClr val="FFFFFF"/>
                </a:solidFill>
                <a:latin typeface="Comic Sans MS"/>
                <a:cs typeface="Comic Sans MS"/>
              </a:rPr>
              <a:t> </a:t>
            </a:r>
            <a:r>
              <a:rPr sz="2400" dirty="0">
                <a:solidFill>
                  <a:srgbClr val="FFFFFF"/>
                </a:solidFill>
                <a:latin typeface="Comic Sans MS"/>
                <a:cs typeface="Comic Sans MS"/>
              </a:rPr>
              <a:t>–		6 a </a:t>
            </a:r>
            <a:r>
              <a:rPr sz="2400" spc="-5" dirty="0">
                <a:solidFill>
                  <a:srgbClr val="FFFFFF"/>
                </a:solidFill>
                <a:latin typeface="Comic Sans MS"/>
                <a:cs typeface="Comic Sans MS"/>
              </a:rPr>
              <a:t>10 </a:t>
            </a:r>
            <a:r>
              <a:rPr sz="2400" dirty="0">
                <a:solidFill>
                  <a:srgbClr val="FFFFFF"/>
                </a:solidFill>
                <a:latin typeface="Comic Sans MS"/>
                <a:cs typeface="Comic Sans MS"/>
              </a:rPr>
              <a:t>litros </a:t>
            </a:r>
            <a:r>
              <a:rPr sz="2400" spc="-5" dirty="0">
                <a:solidFill>
                  <a:srgbClr val="FFFFFF"/>
                </a:solidFill>
                <a:latin typeface="Comic Sans MS"/>
                <a:cs typeface="Comic Sans MS"/>
              </a:rPr>
              <a:t>de água  </a:t>
            </a:r>
            <a:r>
              <a:rPr sz="2400" dirty="0">
                <a:solidFill>
                  <a:srgbClr val="FFFFFF"/>
                </a:solidFill>
                <a:latin typeface="Comic Sans MS"/>
                <a:cs typeface="Comic Sans MS"/>
              </a:rPr>
              <a:t>Máquina </a:t>
            </a:r>
            <a:r>
              <a:rPr sz="2400" spc="-5" dirty="0">
                <a:solidFill>
                  <a:srgbClr val="FFFFFF"/>
                </a:solidFill>
                <a:latin typeface="Comic Sans MS"/>
                <a:cs typeface="Comic Sans MS"/>
              </a:rPr>
              <a:t>de roupa </a:t>
            </a:r>
            <a:r>
              <a:rPr sz="2400" dirty="0">
                <a:solidFill>
                  <a:srgbClr val="FFFFFF"/>
                </a:solidFill>
                <a:latin typeface="Comic Sans MS"/>
                <a:cs typeface="Comic Sans MS"/>
              </a:rPr>
              <a:t>– </a:t>
            </a:r>
            <a:r>
              <a:rPr sz="2400" spc="-5" dirty="0">
                <a:solidFill>
                  <a:srgbClr val="FFFFFF"/>
                </a:solidFill>
                <a:latin typeface="Comic Sans MS"/>
                <a:cs typeface="Comic Sans MS"/>
              </a:rPr>
              <a:t>60 </a:t>
            </a:r>
            <a:r>
              <a:rPr sz="2400" dirty="0">
                <a:solidFill>
                  <a:srgbClr val="FFFFFF"/>
                </a:solidFill>
                <a:latin typeface="Comic Sans MS"/>
                <a:cs typeface="Comic Sans MS"/>
              </a:rPr>
              <a:t>a </a:t>
            </a:r>
            <a:r>
              <a:rPr sz="2400" spc="-5" dirty="0">
                <a:solidFill>
                  <a:srgbClr val="FFFFFF"/>
                </a:solidFill>
                <a:latin typeface="Comic Sans MS"/>
                <a:cs typeface="Comic Sans MS"/>
              </a:rPr>
              <a:t>90 </a:t>
            </a:r>
            <a:r>
              <a:rPr sz="2400" dirty="0">
                <a:solidFill>
                  <a:srgbClr val="FFFFFF"/>
                </a:solidFill>
                <a:latin typeface="Comic Sans MS"/>
                <a:cs typeface="Comic Sans MS"/>
              </a:rPr>
              <a:t>litros </a:t>
            </a:r>
            <a:r>
              <a:rPr sz="2400" spc="-5" dirty="0">
                <a:solidFill>
                  <a:srgbClr val="FFFFFF"/>
                </a:solidFill>
                <a:latin typeface="Comic Sans MS"/>
                <a:cs typeface="Comic Sans MS"/>
              </a:rPr>
              <a:t>de</a:t>
            </a:r>
            <a:r>
              <a:rPr sz="2400" spc="-95" dirty="0">
                <a:solidFill>
                  <a:srgbClr val="FFFFFF"/>
                </a:solidFill>
                <a:latin typeface="Comic Sans MS"/>
                <a:cs typeface="Comic Sans MS"/>
              </a:rPr>
              <a:t> </a:t>
            </a:r>
            <a:r>
              <a:rPr sz="2400" spc="-5" dirty="0">
                <a:solidFill>
                  <a:srgbClr val="FFFFFF"/>
                </a:solidFill>
                <a:latin typeface="Comic Sans MS"/>
                <a:cs typeface="Comic Sans MS"/>
              </a:rPr>
              <a:t>água</a:t>
            </a:r>
            <a:endParaRPr sz="2400" dirty="0">
              <a:latin typeface="Comic Sans MS"/>
              <a:cs typeface="Comic Sans MS"/>
            </a:endParaRPr>
          </a:p>
        </p:txBody>
      </p:sp>
      <p:sp>
        <p:nvSpPr>
          <p:cNvPr id="10" name="object 10"/>
          <p:cNvSpPr/>
          <p:nvPr/>
        </p:nvSpPr>
        <p:spPr>
          <a:xfrm>
            <a:off x="6011926" y="4346575"/>
            <a:ext cx="3132073" cy="251142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1914206" y="337818"/>
            <a:ext cx="4683125" cy="1687641"/>
          </a:xfrm>
          <a:prstGeom prst="rect">
            <a:avLst/>
          </a:prstGeom>
        </p:spPr>
        <p:txBody>
          <a:bodyPr vert="horz" wrap="square" lIns="0" tIns="12700" rIns="0" bIns="0" rtlCol="0">
            <a:spAutoFit/>
          </a:bodyPr>
          <a:lstStyle/>
          <a:p>
            <a:pPr marL="12700" algn="ctr">
              <a:lnSpc>
                <a:spcPct val="100000"/>
              </a:lnSpc>
              <a:spcBef>
                <a:spcPts val="100"/>
              </a:spcBef>
            </a:pPr>
            <a:r>
              <a:rPr lang="pt-BR" sz="3600" b="1" dirty="0">
                <a:solidFill>
                  <a:srgbClr val="FFFFFF"/>
                </a:solidFill>
                <a:latin typeface="Comic Sans MS"/>
                <a:cs typeface="Comic Sans MS"/>
              </a:rPr>
              <a:t>RECURSOS ENERGÉTICOS</a:t>
            </a:r>
          </a:p>
          <a:p>
            <a:pPr marL="12700">
              <a:lnSpc>
                <a:spcPct val="100000"/>
              </a:lnSpc>
              <a:spcBef>
                <a:spcPts val="100"/>
              </a:spcBef>
            </a:pPr>
            <a:r>
              <a:rPr sz="3600" b="1" dirty="0" err="1">
                <a:solidFill>
                  <a:srgbClr val="FFFFFF"/>
                </a:solidFill>
                <a:latin typeface="Comic Sans MS"/>
                <a:cs typeface="Comic Sans MS"/>
              </a:rPr>
              <a:t>Energias</a:t>
            </a:r>
            <a:r>
              <a:rPr sz="3600" b="1" spc="-90" dirty="0">
                <a:solidFill>
                  <a:srgbClr val="FFFFFF"/>
                </a:solidFill>
                <a:latin typeface="Comic Sans MS"/>
                <a:cs typeface="Comic Sans MS"/>
              </a:rPr>
              <a:t> </a:t>
            </a:r>
            <a:r>
              <a:rPr sz="3600" b="1" dirty="0">
                <a:solidFill>
                  <a:srgbClr val="FFFFFF"/>
                </a:solidFill>
                <a:latin typeface="Comic Sans MS"/>
                <a:cs typeface="Comic Sans MS"/>
              </a:rPr>
              <a:t>alternativas</a:t>
            </a:r>
            <a:endParaRPr sz="3600" dirty="0">
              <a:latin typeface="Comic Sans MS"/>
              <a:cs typeface="Comic Sans MS"/>
            </a:endParaRPr>
          </a:p>
        </p:txBody>
      </p:sp>
      <p:sp>
        <p:nvSpPr>
          <p:cNvPr id="9" name="object 9"/>
          <p:cNvSpPr/>
          <p:nvPr/>
        </p:nvSpPr>
        <p:spPr>
          <a:xfrm>
            <a:off x="469391" y="2350007"/>
            <a:ext cx="1825752" cy="58369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0" y="2776727"/>
            <a:ext cx="2738628" cy="583691"/>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678281" y="2436063"/>
            <a:ext cx="127063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Comic Sans MS"/>
                <a:cs typeface="Comic Sans MS"/>
              </a:rPr>
              <a:t>Energia</a:t>
            </a:r>
            <a:endParaRPr sz="2800">
              <a:latin typeface="Comic Sans MS"/>
              <a:cs typeface="Comic Sans MS"/>
            </a:endParaRPr>
          </a:p>
        </p:txBody>
      </p:sp>
      <p:sp>
        <p:nvSpPr>
          <p:cNvPr id="12" name="object 12"/>
          <p:cNvSpPr txBox="1"/>
          <p:nvPr/>
        </p:nvSpPr>
        <p:spPr>
          <a:xfrm>
            <a:off x="128117" y="2863087"/>
            <a:ext cx="2369820" cy="452120"/>
          </a:xfrm>
          <a:prstGeom prst="rect">
            <a:avLst/>
          </a:prstGeom>
        </p:spPr>
        <p:txBody>
          <a:bodyPr vert="horz" wrap="square" lIns="0" tIns="12065" rIns="0" bIns="0" rtlCol="0">
            <a:spAutoFit/>
          </a:bodyPr>
          <a:lstStyle/>
          <a:p>
            <a:pPr marL="12700">
              <a:lnSpc>
                <a:spcPct val="100000"/>
              </a:lnSpc>
              <a:spcBef>
                <a:spcPts val="95"/>
              </a:spcBef>
            </a:pPr>
            <a:r>
              <a:rPr sz="2800" spc="-5" dirty="0" err="1">
                <a:solidFill>
                  <a:srgbClr val="FFFFFF"/>
                </a:solidFill>
                <a:latin typeface="Comic Sans MS"/>
                <a:cs typeface="Comic Sans MS"/>
              </a:rPr>
              <a:t>hidroelétrica</a:t>
            </a:r>
            <a:endParaRPr sz="2800" dirty="0">
              <a:latin typeface="Comic Sans MS"/>
              <a:cs typeface="Comic Sans MS"/>
            </a:endParaRPr>
          </a:p>
        </p:txBody>
      </p:sp>
      <p:sp>
        <p:nvSpPr>
          <p:cNvPr id="13" name="object 13"/>
          <p:cNvSpPr/>
          <p:nvPr/>
        </p:nvSpPr>
        <p:spPr>
          <a:xfrm>
            <a:off x="2910839" y="3069335"/>
            <a:ext cx="2159508" cy="66141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084576" y="3557015"/>
            <a:ext cx="1639824" cy="661416"/>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3151123" y="3166618"/>
            <a:ext cx="1474470" cy="1002030"/>
          </a:xfrm>
          <a:prstGeom prst="rect">
            <a:avLst/>
          </a:prstGeom>
        </p:spPr>
        <p:txBody>
          <a:bodyPr vert="horz" wrap="square" lIns="0" tIns="13335" rIns="0" bIns="0" rtlCol="0">
            <a:spAutoFit/>
          </a:bodyPr>
          <a:lstStyle/>
          <a:p>
            <a:pPr marL="186055" marR="5080" indent="-173990">
              <a:lnSpc>
                <a:spcPct val="100000"/>
              </a:lnSpc>
              <a:spcBef>
                <a:spcPts val="105"/>
              </a:spcBef>
            </a:pPr>
            <a:r>
              <a:rPr sz="3200" b="1" dirty="0">
                <a:solidFill>
                  <a:srgbClr val="FFFFFF"/>
                </a:solidFill>
                <a:latin typeface="Comic Sans MS"/>
                <a:cs typeface="Comic Sans MS"/>
              </a:rPr>
              <a:t>Energia  eólica</a:t>
            </a:r>
            <a:endParaRPr sz="3200">
              <a:latin typeface="Comic Sans MS"/>
              <a:cs typeface="Comic Sans MS"/>
            </a:endParaRPr>
          </a:p>
        </p:txBody>
      </p:sp>
      <p:sp>
        <p:nvSpPr>
          <p:cNvPr id="16" name="object 16"/>
          <p:cNvSpPr/>
          <p:nvPr/>
        </p:nvSpPr>
        <p:spPr>
          <a:xfrm>
            <a:off x="4700015" y="3544823"/>
            <a:ext cx="2426208" cy="74066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980432" y="4093464"/>
            <a:ext cx="1665732" cy="740663"/>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4971415" y="3655821"/>
            <a:ext cx="1653539" cy="1122680"/>
          </a:xfrm>
          <a:prstGeom prst="rect">
            <a:avLst/>
          </a:prstGeom>
        </p:spPr>
        <p:txBody>
          <a:bodyPr vert="horz" wrap="square" lIns="0" tIns="12700" rIns="0" bIns="0" rtlCol="0">
            <a:spAutoFit/>
          </a:bodyPr>
          <a:lstStyle/>
          <a:p>
            <a:pPr marL="292735" marR="5080" indent="-280670">
              <a:lnSpc>
                <a:spcPct val="100000"/>
              </a:lnSpc>
              <a:spcBef>
                <a:spcPts val="100"/>
              </a:spcBef>
            </a:pPr>
            <a:r>
              <a:rPr sz="3600" b="1" dirty="0">
                <a:solidFill>
                  <a:srgbClr val="FFFFFF"/>
                </a:solidFill>
                <a:latin typeface="Comic Sans MS"/>
                <a:cs typeface="Comic Sans MS"/>
              </a:rPr>
              <a:t>Energia  solar</a:t>
            </a:r>
            <a:endParaRPr sz="3600">
              <a:latin typeface="Comic Sans MS"/>
              <a:cs typeface="Comic Sans MS"/>
            </a:endParaRPr>
          </a:p>
        </p:txBody>
      </p:sp>
      <p:sp>
        <p:nvSpPr>
          <p:cNvPr id="19" name="object 19"/>
          <p:cNvSpPr/>
          <p:nvPr/>
        </p:nvSpPr>
        <p:spPr>
          <a:xfrm>
            <a:off x="216408" y="3832859"/>
            <a:ext cx="2426208" cy="740663"/>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0" y="4381500"/>
            <a:ext cx="2833116" cy="740663"/>
          </a:xfrm>
          <a:prstGeom prst="rect">
            <a:avLst/>
          </a:prstGeom>
          <a:blipFill>
            <a:blip r:embed="rId9" cstate="print"/>
            <a:stretch>
              <a:fillRect/>
            </a:stretch>
          </a:blipFill>
        </p:spPr>
        <p:txBody>
          <a:bodyPr wrap="square" lIns="0" tIns="0" rIns="0" bIns="0" rtlCol="0"/>
          <a:lstStyle/>
          <a:p>
            <a:endParaRPr/>
          </a:p>
        </p:txBody>
      </p:sp>
      <p:sp>
        <p:nvSpPr>
          <p:cNvPr id="21" name="object 21"/>
          <p:cNvSpPr txBox="1"/>
          <p:nvPr/>
        </p:nvSpPr>
        <p:spPr>
          <a:xfrm>
            <a:off x="99161" y="3944873"/>
            <a:ext cx="2428240" cy="1122680"/>
          </a:xfrm>
          <a:prstGeom prst="rect">
            <a:avLst/>
          </a:prstGeom>
        </p:spPr>
        <p:txBody>
          <a:bodyPr vert="horz" wrap="square" lIns="0" tIns="12700" rIns="0" bIns="0" rtlCol="0">
            <a:spAutoFit/>
          </a:bodyPr>
          <a:lstStyle/>
          <a:p>
            <a:pPr marL="12700" marR="5080" indent="388620">
              <a:lnSpc>
                <a:spcPct val="100000"/>
              </a:lnSpc>
              <a:spcBef>
                <a:spcPts val="100"/>
              </a:spcBef>
            </a:pPr>
            <a:r>
              <a:rPr sz="3600" b="1" dirty="0">
                <a:solidFill>
                  <a:srgbClr val="FFFFFF"/>
                </a:solidFill>
                <a:latin typeface="Comic Sans MS"/>
                <a:cs typeface="Comic Sans MS"/>
              </a:rPr>
              <a:t>Energia  geotérmica</a:t>
            </a:r>
            <a:endParaRPr sz="3600">
              <a:latin typeface="Comic Sans MS"/>
              <a:cs typeface="Comic Sans MS"/>
            </a:endParaRPr>
          </a:p>
        </p:txBody>
      </p:sp>
      <p:sp>
        <p:nvSpPr>
          <p:cNvPr id="22" name="object 22"/>
          <p:cNvSpPr/>
          <p:nvPr/>
        </p:nvSpPr>
        <p:spPr>
          <a:xfrm>
            <a:off x="7178040" y="2854451"/>
            <a:ext cx="1965959" cy="661415"/>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7668768" y="3342132"/>
            <a:ext cx="1178052" cy="661415"/>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7036307" y="3829811"/>
            <a:ext cx="2107692" cy="661415"/>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6571488" y="4623815"/>
            <a:ext cx="2426207" cy="740663"/>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7018019" y="5172455"/>
            <a:ext cx="1530096" cy="740663"/>
          </a:xfrm>
          <a:prstGeom prst="rect">
            <a:avLst/>
          </a:prstGeom>
          <a:blipFill>
            <a:blip r:embed="rId14" cstate="print"/>
            <a:stretch>
              <a:fillRect/>
            </a:stretch>
          </a:blipFill>
        </p:spPr>
        <p:txBody>
          <a:bodyPr wrap="square" lIns="0" tIns="0" rIns="0" bIns="0" rtlCol="0"/>
          <a:lstStyle/>
          <a:p>
            <a:endParaRPr/>
          </a:p>
        </p:txBody>
      </p:sp>
      <p:sp>
        <p:nvSpPr>
          <p:cNvPr id="27" name="object 27"/>
          <p:cNvSpPr/>
          <p:nvPr/>
        </p:nvSpPr>
        <p:spPr>
          <a:xfrm>
            <a:off x="6729983" y="5721096"/>
            <a:ext cx="1911096" cy="740663"/>
          </a:xfrm>
          <a:prstGeom prst="rect">
            <a:avLst/>
          </a:prstGeom>
          <a:blipFill>
            <a:blip r:embed="rId15" cstate="print"/>
            <a:stretch>
              <a:fillRect/>
            </a:stretch>
          </a:blipFill>
        </p:spPr>
        <p:txBody>
          <a:bodyPr wrap="square" lIns="0" tIns="0" rIns="0" bIns="0" rtlCol="0"/>
          <a:lstStyle/>
          <a:p>
            <a:endParaRPr/>
          </a:p>
        </p:txBody>
      </p:sp>
      <p:sp>
        <p:nvSpPr>
          <p:cNvPr id="28" name="object 28"/>
          <p:cNvSpPr txBox="1"/>
          <p:nvPr/>
        </p:nvSpPr>
        <p:spPr>
          <a:xfrm>
            <a:off x="6843521" y="2952369"/>
            <a:ext cx="2191385" cy="3455035"/>
          </a:xfrm>
          <a:prstGeom prst="rect">
            <a:avLst/>
          </a:prstGeom>
        </p:spPr>
        <p:txBody>
          <a:bodyPr vert="horz" wrap="square" lIns="0" tIns="13335" rIns="0" bIns="0" rtlCol="0">
            <a:spAutoFit/>
          </a:bodyPr>
          <a:lstStyle/>
          <a:p>
            <a:pPr marL="445770" marR="5080" algn="ctr">
              <a:lnSpc>
                <a:spcPct val="100000"/>
              </a:lnSpc>
              <a:spcBef>
                <a:spcPts val="105"/>
              </a:spcBef>
            </a:pPr>
            <a:r>
              <a:rPr sz="3200" b="1" dirty="0">
                <a:solidFill>
                  <a:srgbClr val="FFFFFF"/>
                </a:solidFill>
                <a:latin typeface="Comic Sans MS"/>
                <a:cs typeface="Comic Sans MS"/>
              </a:rPr>
              <a:t>Energia  </a:t>
            </a:r>
            <a:r>
              <a:rPr sz="3200" b="1" spc="-5" dirty="0">
                <a:solidFill>
                  <a:srgbClr val="FFFFFF"/>
                </a:solidFill>
                <a:latin typeface="Comic Sans MS"/>
                <a:cs typeface="Comic Sans MS"/>
              </a:rPr>
              <a:t>da  bi</a:t>
            </a:r>
            <a:r>
              <a:rPr sz="3200" b="1" spc="-15" dirty="0">
                <a:solidFill>
                  <a:srgbClr val="FFFFFF"/>
                </a:solidFill>
                <a:latin typeface="Comic Sans MS"/>
                <a:cs typeface="Comic Sans MS"/>
              </a:rPr>
              <a:t>o</a:t>
            </a:r>
            <a:r>
              <a:rPr sz="3200" b="1" spc="5" dirty="0">
                <a:solidFill>
                  <a:srgbClr val="FFFFFF"/>
                </a:solidFill>
                <a:latin typeface="Comic Sans MS"/>
                <a:cs typeface="Comic Sans MS"/>
              </a:rPr>
              <a:t>m</a:t>
            </a:r>
            <a:r>
              <a:rPr sz="3200" b="1" spc="-15" dirty="0">
                <a:solidFill>
                  <a:srgbClr val="FFFFFF"/>
                </a:solidFill>
                <a:latin typeface="Comic Sans MS"/>
                <a:cs typeface="Comic Sans MS"/>
              </a:rPr>
              <a:t>a</a:t>
            </a:r>
            <a:r>
              <a:rPr sz="3200" b="1" dirty="0">
                <a:solidFill>
                  <a:srgbClr val="FFFFFF"/>
                </a:solidFill>
                <a:latin typeface="Comic Sans MS"/>
                <a:cs typeface="Comic Sans MS"/>
              </a:rPr>
              <a:t>ssa</a:t>
            </a:r>
            <a:endParaRPr sz="3200" dirty="0">
              <a:latin typeface="Comic Sans MS"/>
              <a:cs typeface="Comic Sans MS"/>
            </a:endParaRPr>
          </a:p>
          <a:p>
            <a:pPr marL="12700" marR="542290" algn="ctr">
              <a:lnSpc>
                <a:spcPct val="100000"/>
              </a:lnSpc>
              <a:spcBef>
                <a:spcPts val="2515"/>
              </a:spcBef>
            </a:pPr>
            <a:r>
              <a:rPr sz="3600" b="1" dirty="0">
                <a:solidFill>
                  <a:srgbClr val="FFFFFF"/>
                </a:solidFill>
                <a:latin typeface="Comic Sans MS"/>
                <a:cs typeface="Comic Sans MS"/>
              </a:rPr>
              <a:t>Energia  </a:t>
            </a:r>
            <a:r>
              <a:rPr sz="3600" b="1" spc="-5" dirty="0">
                <a:solidFill>
                  <a:srgbClr val="FFFFFF"/>
                </a:solidFill>
                <a:latin typeface="Comic Sans MS"/>
                <a:cs typeface="Comic Sans MS"/>
              </a:rPr>
              <a:t>dos  </a:t>
            </a:r>
            <a:r>
              <a:rPr sz="3600" b="1" dirty="0">
                <a:solidFill>
                  <a:srgbClr val="FFFFFF"/>
                </a:solidFill>
                <a:latin typeface="Comic Sans MS"/>
                <a:cs typeface="Comic Sans MS"/>
              </a:rPr>
              <a:t>mar</a:t>
            </a:r>
            <a:r>
              <a:rPr lang="pt-BR" sz="3600" b="1" dirty="0">
                <a:solidFill>
                  <a:srgbClr val="FFFFFF"/>
                </a:solidFill>
                <a:latin typeface="Comic Sans MS"/>
                <a:cs typeface="Comic Sans MS"/>
              </a:rPr>
              <a:t>é</a:t>
            </a:r>
            <a:r>
              <a:rPr sz="3600" b="1" dirty="0">
                <a:solidFill>
                  <a:srgbClr val="FFFFFF"/>
                </a:solidFill>
                <a:latin typeface="Comic Sans MS"/>
                <a:cs typeface="Comic Sans MS"/>
              </a:rPr>
              <a:t>s</a:t>
            </a:r>
            <a:endParaRPr sz="3600" dirty="0">
              <a:latin typeface="Comic Sans MS"/>
              <a:cs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15E9E12E-70D8-4E2A-8F63-0FBBFE3432AD}"/>
              </a:ext>
            </a:extLst>
          </p:cNvPr>
          <p:cNvSpPr>
            <a:spLocks noGrp="1"/>
          </p:cNvSpPr>
          <p:nvPr>
            <p:ph type="title"/>
          </p:nvPr>
        </p:nvSpPr>
        <p:spPr>
          <a:xfrm>
            <a:off x="152400" y="228600"/>
            <a:ext cx="5257800" cy="1371600"/>
          </a:xfrm>
        </p:spPr>
        <p:txBody>
          <a:bodyPr/>
          <a:lstStyle/>
          <a:p>
            <a:r>
              <a:rPr lang="pt-BR" sz="3200" b="1" dirty="0"/>
              <a:t>ENERGIA HIDRELETRICA</a:t>
            </a:r>
            <a:br>
              <a:rPr lang="pt-BR" dirty="0"/>
            </a:br>
            <a:r>
              <a:rPr lang="pt-BR" sz="2400" b="1" dirty="0"/>
              <a:t>Vantagens e desvantagens das hidrelétricas</a:t>
            </a:r>
            <a:br>
              <a:rPr lang="pt-BR" b="1" dirty="0"/>
            </a:br>
            <a:br>
              <a:rPr lang="pt-BR" dirty="0"/>
            </a:br>
            <a:endParaRPr lang="pt-BR" dirty="0"/>
          </a:p>
        </p:txBody>
      </p:sp>
      <p:sp>
        <p:nvSpPr>
          <p:cNvPr id="11" name="Espaço Reservado para Conteúdo 10">
            <a:extLst>
              <a:ext uri="{FF2B5EF4-FFF2-40B4-BE49-F238E27FC236}">
                <a16:creationId xmlns:a16="http://schemas.microsoft.com/office/drawing/2014/main" id="{95EA38C7-2101-4E18-9416-E82ADE8D5C41}"/>
              </a:ext>
            </a:extLst>
          </p:cNvPr>
          <p:cNvSpPr>
            <a:spLocks noGrp="1"/>
          </p:cNvSpPr>
          <p:nvPr>
            <p:ph sz="half" idx="2"/>
          </p:nvPr>
        </p:nvSpPr>
        <p:spPr>
          <a:xfrm>
            <a:off x="484710" y="1524000"/>
            <a:ext cx="8659290" cy="5257799"/>
          </a:xfrm>
        </p:spPr>
        <p:txBody>
          <a:bodyPr>
            <a:normAutofit fontScale="85000" lnSpcReduction="20000"/>
          </a:bodyPr>
          <a:lstStyle/>
          <a:p>
            <a:r>
              <a:rPr lang="pt-BR" b="1" dirty="0"/>
              <a:t>Vantagens</a:t>
            </a:r>
          </a:p>
          <a:p>
            <a:r>
              <a:rPr lang="pt-BR" b="1" dirty="0"/>
              <a:t>A maior vantagem das usinas hidrelétricas é o fato de ser uma fonte de energia renovável e que não emite poluentes. Embora o custo para a instalação de uma usina hidrelétrica seja alto, há baixo custo da geração de energia, pois o principal insumo energético (a água do rio), já está inserido à usina.</a:t>
            </a:r>
          </a:p>
          <a:p>
            <a:r>
              <a:rPr lang="pt-BR" b="1" dirty="0"/>
              <a:t>De acordo com a Eletrobras, algumas das principais vantagens das hidrelétricas são:</a:t>
            </a:r>
          </a:p>
          <a:p>
            <a:r>
              <a:rPr lang="pt-BR" b="1" dirty="0"/>
              <a:t>Utilização de uma fonte renovável de energia;</a:t>
            </a:r>
          </a:p>
          <a:p>
            <a:r>
              <a:rPr lang="pt-BR" b="1" dirty="0"/>
              <a:t>Viabilização do uso de outras fontes renováveis;</a:t>
            </a:r>
          </a:p>
          <a:p>
            <a:r>
              <a:rPr lang="pt-BR" b="1" dirty="0"/>
              <a:t>Auxílio no combate às mudanças climáticas;</a:t>
            </a:r>
          </a:p>
          <a:p>
            <a:r>
              <a:rPr lang="pt-BR" b="1" dirty="0"/>
              <a:t>Armazenamento de água potável.</a:t>
            </a:r>
          </a:p>
          <a:p>
            <a:r>
              <a:rPr lang="pt-BR" b="1" dirty="0"/>
              <a:t>Desvantagens</a:t>
            </a:r>
          </a:p>
          <a:p>
            <a:r>
              <a:rPr lang="pt-BR" b="1" dirty="0"/>
              <a:t>As hidrelétricas causam grande impacto ambiental e social. Para a construção de barragens, é necessário o alagamento de grandes áreas, o que acarreta problemas à fauna e flora local.</a:t>
            </a:r>
          </a:p>
          <a:p>
            <a:r>
              <a:rPr lang="pt-BR" b="1" dirty="0"/>
              <a:t>Alguns impactos negativos decorrentes da construção de usinas hidrelétricas incluem a destruição da vegetação natural, assoreamento do leito dos rios, extinção de certas espécies de peixes e desmoronamento de barreiras.</a:t>
            </a:r>
          </a:p>
          <a:p>
            <a:r>
              <a:rPr lang="pt-BR" b="1" dirty="0"/>
              <a:t>Dentre os impactos sociais também estão o deslocamento das populações ribeirinhas e indígenas que viviam na região há muito tempo, e acabam sendo obrigadas a ir para outro lugar devido ao alagamento para a construção dos lagos artificiais.</a:t>
            </a:r>
          </a:p>
          <a:p>
            <a:endParaRPr lang="pt-BR" dirty="0"/>
          </a:p>
        </p:txBody>
      </p:sp>
      <p:pic>
        <p:nvPicPr>
          <p:cNvPr id="2050" name="Picture 2" descr="Imagem: Reprodução">
            <a:extLst>
              <a:ext uri="{FF2B5EF4-FFF2-40B4-BE49-F238E27FC236}">
                <a16:creationId xmlns:a16="http://schemas.microsoft.com/office/drawing/2014/main" id="{DF850038-5109-48B3-975A-CA4C03A6CBCD}"/>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742510" y="76201"/>
            <a:ext cx="3298825" cy="185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43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1E4BD1F-F793-4705-A19C-FAD85996856D}"/>
              </a:ext>
            </a:extLst>
          </p:cNvPr>
          <p:cNvSpPr>
            <a:spLocks noGrp="1"/>
          </p:cNvSpPr>
          <p:nvPr>
            <p:ph type="title"/>
          </p:nvPr>
        </p:nvSpPr>
        <p:spPr/>
        <p:txBody>
          <a:bodyPr/>
          <a:lstStyle/>
          <a:p>
            <a:r>
              <a:rPr lang="pt-BR" b="1" dirty="0"/>
              <a:t>Energia Eólica</a:t>
            </a:r>
            <a:endParaRPr lang="pt-BR" dirty="0"/>
          </a:p>
        </p:txBody>
      </p:sp>
      <p:sp>
        <p:nvSpPr>
          <p:cNvPr id="6" name="Espaço Reservado para Conteúdo 5">
            <a:extLst>
              <a:ext uri="{FF2B5EF4-FFF2-40B4-BE49-F238E27FC236}">
                <a16:creationId xmlns:a16="http://schemas.microsoft.com/office/drawing/2014/main" id="{F0DD9C6A-831A-47E3-B9B4-A9F95B2AB472}"/>
              </a:ext>
            </a:extLst>
          </p:cNvPr>
          <p:cNvSpPr>
            <a:spLocks noGrp="1"/>
          </p:cNvSpPr>
          <p:nvPr>
            <p:ph sz="half" idx="2"/>
          </p:nvPr>
        </p:nvSpPr>
        <p:spPr>
          <a:xfrm>
            <a:off x="4125913" y="2133600"/>
            <a:ext cx="4713287" cy="4122738"/>
          </a:xfrm>
        </p:spPr>
        <p:txBody>
          <a:bodyPr>
            <a:normAutofit fontScale="92500" lnSpcReduction="10000"/>
          </a:bodyPr>
          <a:lstStyle/>
          <a:p>
            <a:pPr fontAlgn="base"/>
            <a:r>
              <a:rPr lang="pt-BR" b="1" dirty="0"/>
              <a:t>A Energia Eólica é o processo pelo qual o vento é transformado em energia cinética e a partir dela em eletricidade com o uso de equipamentos específicos.</a:t>
            </a:r>
          </a:p>
          <a:p>
            <a:pPr fontAlgn="base"/>
            <a:r>
              <a:rPr lang="pt-BR" b="1" dirty="0"/>
              <a:t>O vento é usado como gerador de energia desde a antiguidade em sistemas como o bombeamento de água, a moagem de grãos e a movimentação de barcos.</a:t>
            </a:r>
          </a:p>
          <a:p>
            <a:pPr fontAlgn="base"/>
            <a:r>
              <a:rPr lang="pt-BR" b="1" dirty="0"/>
              <a:t>A ONU (Organização das Nações Unidas) classifica a energia eólica como MDL (Mecanismo de Desenvolvimento Limpo) e a colocou como prioridade para investimentos no incentivo à chamada economia verde.</a:t>
            </a:r>
          </a:p>
          <a:p>
            <a:endParaRPr lang="pt-BR" dirty="0"/>
          </a:p>
        </p:txBody>
      </p:sp>
      <p:pic>
        <p:nvPicPr>
          <p:cNvPr id="1026" name="Picture 2" descr="Resultado de imagem para ENERGIA EOLICA">
            <a:extLst>
              <a:ext uri="{FF2B5EF4-FFF2-40B4-BE49-F238E27FC236}">
                <a16:creationId xmlns:a16="http://schemas.microsoft.com/office/drawing/2014/main" id="{258A04DA-5AC7-4571-8BC4-20EAACB9DE0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088" y="2935797"/>
            <a:ext cx="3298825" cy="244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95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09691-283B-4139-B39E-42C855A91103}"/>
              </a:ext>
            </a:extLst>
          </p:cNvPr>
          <p:cNvSpPr>
            <a:spLocks noGrp="1"/>
          </p:cNvSpPr>
          <p:nvPr>
            <p:ph type="title"/>
          </p:nvPr>
        </p:nvSpPr>
        <p:spPr>
          <a:xfrm>
            <a:off x="484710" y="452718"/>
            <a:ext cx="7055380" cy="918882"/>
          </a:xfrm>
        </p:spPr>
        <p:txBody>
          <a:bodyPr/>
          <a:lstStyle/>
          <a:p>
            <a:r>
              <a:rPr lang="pt-BR" b="1" dirty="0"/>
              <a:t>ENERGIA SOLAR</a:t>
            </a:r>
          </a:p>
        </p:txBody>
      </p:sp>
      <p:sp>
        <p:nvSpPr>
          <p:cNvPr id="3" name="Espaço Reservado para Conteúdo 2">
            <a:extLst>
              <a:ext uri="{FF2B5EF4-FFF2-40B4-BE49-F238E27FC236}">
                <a16:creationId xmlns:a16="http://schemas.microsoft.com/office/drawing/2014/main" id="{7E271B90-C4D6-4D71-93B6-8D02C55AD593}"/>
              </a:ext>
            </a:extLst>
          </p:cNvPr>
          <p:cNvSpPr>
            <a:spLocks noGrp="1"/>
          </p:cNvSpPr>
          <p:nvPr>
            <p:ph sz="half" idx="1"/>
          </p:nvPr>
        </p:nvSpPr>
        <p:spPr>
          <a:xfrm>
            <a:off x="206375" y="1371600"/>
            <a:ext cx="6388202" cy="4884739"/>
          </a:xfrm>
        </p:spPr>
        <p:txBody>
          <a:bodyPr>
            <a:normAutofit fontScale="70000" lnSpcReduction="20000"/>
          </a:bodyPr>
          <a:lstStyle/>
          <a:p>
            <a:r>
              <a:rPr lang="pt-BR" sz="2300" b="1" dirty="0"/>
              <a:t>Energia solar fotovoltaica nada mais é do que a conversão direta da radiação solar em energia elétrica. Essa conversão é realizada pelas chamadas células fotovoltaicas, compostas por material semicondutor, normalmente o silício. Ao incidir sobre as células, a luz solar provoca a movimentação dos elétrons do material condutor, transportando-os pelo material até serem captados por um campo elétrico (formado por uma diferença de potencial existente entre os semicondutores). Dessa forma, gera-se eletricidade.</a:t>
            </a:r>
          </a:p>
          <a:p>
            <a:r>
              <a:rPr lang="pt-BR" sz="2300" b="1" dirty="0"/>
              <a:t>Constituído por painéis, módulos e equipamentos elétricos, o sistema fotovoltaico não exige um ambiente com alta radiação para funcionar. No entanto, a quantidade de energia produzida depende da densidade das nuvens, ou seja, quanto menos nuvens houver no céu, maior será a produção de eletricidade.</a:t>
            </a:r>
          </a:p>
          <a:p>
            <a:r>
              <a:rPr lang="pt-BR" sz="2300" b="1" dirty="0"/>
              <a:t>Essa forma de obtenção de energia, uma das mais promissoras atualmente, vem crescendo cada vez mais em virtude da redução dos preços e dos incentivos oferecidos para que os países adotem fontes renováveis de energia.</a:t>
            </a:r>
          </a:p>
          <a:p>
            <a:endParaRPr lang="pt-BR" dirty="0"/>
          </a:p>
        </p:txBody>
      </p:sp>
      <p:pic>
        <p:nvPicPr>
          <p:cNvPr id="3074" name="Picture 2" descr="Resultado de imagem para energia SOLAR">
            <a:extLst>
              <a:ext uri="{FF2B5EF4-FFF2-40B4-BE49-F238E27FC236}">
                <a16:creationId xmlns:a16="http://schemas.microsoft.com/office/drawing/2014/main" id="{C88334E9-FC4C-4C21-AA07-8A228F50B897}"/>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594577" y="5334000"/>
            <a:ext cx="2489833" cy="140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8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50086" y="1014476"/>
            <a:ext cx="6410325" cy="848360"/>
          </a:xfrm>
          <a:prstGeom prst="rect">
            <a:avLst/>
          </a:prstGeom>
        </p:spPr>
        <p:txBody>
          <a:bodyPr vert="horz" wrap="square" lIns="0" tIns="12700" rIns="0" bIns="0" rtlCol="0">
            <a:spAutoFit/>
          </a:bodyPr>
          <a:lstStyle/>
          <a:p>
            <a:pPr marL="12700">
              <a:lnSpc>
                <a:spcPct val="100000"/>
              </a:lnSpc>
              <a:spcBef>
                <a:spcPts val="100"/>
              </a:spcBef>
            </a:pPr>
            <a:r>
              <a:rPr sz="5400" b="0" spc="695" dirty="0">
                <a:solidFill>
                  <a:srgbClr val="99CC00"/>
                </a:solidFill>
                <a:latin typeface="Calibri"/>
                <a:cs typeface="Calibri"/>
              </a:rPr>
              <a:t>Recursos</a:t>
            </a:r>
            <a:r>
              <a:rPr sz="5400" b="0" spc="320" dirty="0">
                <a:solidFill>
                  <a:srgbClr val="99CC00"/>
                </a:solidFill>
                <a:latin typeface="Calibri"/>
                <a:cs typeface="Calibri"/>
              </a:rPr>
              <a:t> </a:t>
            </a:r>
            <a:r>
              <a:rPr sz="5400" b="0" spc="605" dirty="0">
                <a:solidFill>
                  <a:srgbClr val="99CC00"/>
                </a:solidFill>
                <a:latin typeface="Calibri"/>
                <a:cs typeface="Calibri"/>
              </a:rPr>
              <a:t>Naturais</a:t>
            </a:r>
            <a:endParaRPr sz="5400">
              <a:latin typeface="Calibri"/>
              <a:cs typeface="Calibri"/>
            </a:endParaRPr>
          </a:p>
        </p:txBody>
      </p:sp>
      <p:sp>
        <p:nvSpPr>
          <p:cNvPr id="4" name="object 4"/>
          <p:cNvSpPr/>
          <p:nvPr/>
        </p:nvSpPr>
        <p:spPr>
          <a:xfrm>
            <a:off x="0" y="3729228"/>
            <a:ext cx="2029968" cy="8991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228088" y="3729228"/>
            <a:ext cx="1025651" cy="8991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51859" y="3729228"/>
            <a:ext cx="1624584" cy="89916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273040" y="3729228"/>
            <a:ext cx="2380488" cy="89916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850123" y="3729228"/>
            <a:ext cx="1293876" cy="89916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0" y="4399788"/>
            <a:ext cx="3240024" cy="89916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2833116" y="4399788"/>
            <a:ext cx="1043940" cy="89916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468623" y="4399788"/>
            <a:ext cx="1965960" cy="89916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5026152" y="4399788"/>
            <a:ext cx="1584959" cy="89916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202679" y="4399788"/>
            <a:ext cx="2941320" cy="89916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0" y="5070347"/>
            <a:ext cx="1917192" cy="89916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3153155" y="5070347"/>
            <a:ext cx="3482340" cy="89916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7871459" y="5070347"/>
            <a:ext cx="1272540" cy="89916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0" y="5740908"/>
            <a:ext cx="4191000" cy="89916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3695700" y="5740908"/>
            <a:ext cx="1627631" cy="899160"/>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4832603" y="5740908"/>
            <a:ext cx="2950463" cy="899160"/>
          </a:xfrm>
          <a:prstGeom prst="rect">
            <a:avLst/>
          </a:prstGeom>
          <a:blipFill>
            <a:blip r:embed="rId18" cstate="print"/>
            <a:stretch>
              <a:fillRect/>
            </a:stretch>
          </a:blipFill>
        </p:spPr>
        <p:txBody>
          <a:bodyPr wrap="square" lIns="0" tIns="0" rIns="0" bIns="0" rtlCol="0"/>
          <a:lstStyle/>
          <a:p>
            <a:endParaRPr/>
          </a:p>
        </p:txBody>
      </p:sp>
      <p:sp>
        <p:nvSpPr>
          <p:cNvPr id="20" name="object 20"/>
          <p:cNvSpPr txBox="1"/>
          <p:nvPr/>
        </p:nvSpPr>
        <p:spPr>
          <a:xfrm>
            <a:off x="329590" y="3865575"/>
            <a:ext cx="8488045" cy="1367790"/>
          </a:xfrm>
          <a:prstGeom prst="rect">
            <a:avLst/>
          </a:prstGeom>
        </p:spPr>
        <p:txBody>
          <a:bodyPr vert="horz" wrap="square" lIns="0" tIns="13335" rIns="0" bIns="0" rtlCol="0">
            <a:spAutoFit/>
          </a:bodyPr>
          <a:lstStyle/>
          <a:p>
            <a:pPr marL="12700" marR="5080">
              <a:lnSpc>
                <a:spcPct val="100000"/>
              </a:lnSpc>
              <a:spcBef>
                <a:spcPts val="105"/>
              </a:spcBef>
              <a:tabLst>
                <a:tab pos="2244090" algn="l"/>
                <a:tab pos="3467735" algn="l"/>
                <a:tab pos="5289550" algn="l"/>
                <a:tab pos="7867015" algn="l"/>
              </a:tabLst>
            </a:pPr>
            <a:r>
              <a:rPr sz="4400" b="1" dirty="0">
                <a:solidFill>
                  <a:srgbClr val="FFFFFF"/>
                </a:solidFill>
                <a:latin typeface="Comic Sans MS"/>
                <a:cs typeface="Comic Sans MS"/>
              </a:rPr>
              <a:t>Tudo	o	</a:t>
            </a:r>
            <a:r>
              <a:rPr sz="4400" b="1" spc="-5" dirty="0">
                <a:solidFill>
                  <a:srgbClr val="FFFFFF"/>
                </a:solidFill>
                <a:latin typeface="Comic Sans MS"/>
                <a:cs typeface="Comic Sans MS"/>
              </a:rPr>
              <a:t>qu</a:t>
            </a:r>
            <a:r>
              <a:rPr sz="4400" b="1" dirty="0">
                <a:solidFill>
                  <a:srgbClr val="FFFFFF"/>
                </a:solidFill>
                <a:latin typeface="Comic Sans MS"/>
                <a:cs typeface="Comic Sans MS"/>
              </a:rPr>
              <a:t>e	</a:t>
            </a:r>
            <a:r>
              <a:rPr sz="4400" b="1" spc="-5" dirty="0">
                <a:solidFill>
                  <a:srgbClr val="FFFFFF"/>
                </a:solidFill>
                <a:latin typeface="Comic Sans MS"/>
                <a:cs typeface="Comic Sans MS"/>
              </a:rPr>
              <a:t>ex</a:t>
            </a:r>
            <a:r>
              <a:rPr sz="4400" b="1" spc="5" dirty="0">
                <a:solidFill>
                  <a:srgbClr val="FFFFFF"/>
                </a:solidFill>
                <a:latin typeface="Comic Sans MS"/>
                <a:cs typeface="Comic Sans MS"/>
              </a:rPr>
              <a:t>i</a:t>
            </a:r>
            <a:r>
              <a:rPr sz="4400" b="1" dirty="0">
                <a:solidFill>
                  <a:srgbClr val="FFFFFF"/>
                </a:solidFill>
                <a:latin typeface="Comic Sans MS"/>
                <a:cs typeface="Comic Sans MS"/>
              </a:rPr>
              <a:t>ste	</a:t>
            </a:r>
            <a:r>
              <a:rPr sz="4400" b="1" spc="-5" dirty="0">
                <a:solidFill>
                  <a:srgbClr val="FFFFFF"/>
                </a:solidFill>
                <a:latin typeface="Comic Sans MS"/>
                <a:cs typeface="Comic Sans MS"/>
              </a:rPr>
              <a:t>na  </a:t>
            </a:r>
            <a:r>
              <a:rPr sz="4400" b="1" dirty="0">
                <a:solidFill>
                  <a:srgbClr val="FFFFFF"/>
                </a:solidFill>
                <a:latin typeface="Comic Sans MS"/>
                <a:cs typeface="Comic Sans MS"/>
              </a:rPr>
              <a:t>Natureza e pode ser</a:t>
            </a:r>
            <a:r>
              <a:rPr sz="4400" b="1" spc="570" dirty="0">
                <a:solidFill>
                  <a:srgbClr val="FFFFFF"/>
                </a:solidFill>
                <a:latin typeface="Comic Sans MS"/>
                <a:cs typeface="Comic Sans MS"/>
              </a:rPr>
              <a:t> </a:t>
            </a:r>
            <a:r>
              <a:rPr sz="4400" b="1" spc="-5" dirty="0">
                <a:solidFill>
                  <a:srgbClr val="FFFFFF"/>
                </a:solidFill>
                <a:latin typeface="Comic Sans MS"/>
                <a:cs typeface="Comic Sans MS"/>
              </a:rPr>
              <a:t>utilizado</a:t>
            </a:r>
            <a:endParaRPr sz="4400">
              <a:latin typeface="Comic Sans MS"/>
              <a:cs typeface="Comic Sans MS"/>
            </a:endParaRPr>
          </a:p>
        </p:txBody>
      </p:sp>
      <p:sp>
        <p:nvSpPr>
          <p:cNvPr id="21" name="object 21"/>
          <p:cNvSpPr txBox="1"/>
          <p:nvPr/>
        </p:nvSpPr>
        <p:spPr>
          <a:xfrm>
            <a:off x="329590" y="5207000"/>
            <a:ext cx="5934710" cy="696595"/>
          </a:xfrm>
          <a:prstGeom prst="rect">
            <a:avLst/>
          </a:prstGeom>
        </p:spPr>
        <p:txBody>
          <a:bodyPr vert="horz" wrap="square" lIns="0" tIns="12700" rIns="0" bIns="0" rtlCol="0">
            <a:spAutoFit/>
          </a:bodyPr>
          <a:lstStyle/>
          <a:p>
            <a:pPr marL="12700">
              <a:lnSpc>
                <a:spcPct val="100000"/>
              </a:lnSpc>
              <a:spcBef>
                <a:spcPts val="100"/>
              </a:spcBef>
              <a:tabLst>
                <a:tab pos="3169285" algn="l"/>
              </a:tabLst>
            </a:pPr>
            <a:r>
              <a:rPr sz="4400" b="1" dirty="0">
                <a:solidFill>
                  <a:srgbClr val="FFFFFF"/>
                </a:solidFill>
                <a:latin typeface="Comic Sans MS"/>
                <a:cs typeface="Comic Sans MS"/>
              </a:rPr>
              <a:t>para	satisfaz</a:t>
            </a:r>
            <a:r>
              <a:rPr sz="4400" b="1" spc="-15" dirty="0">
                <a:solidFill>
                  <a:srgbClr val="FFFFFF"/>
                </a:solidFill>
                <a:latin typeface="Comic Sans MS"/>
                <a:cs typeface="Comic Sans MS"/>
              </a:rPr>
              <a:t>e</a:t>
            </a:r>
            <a:r>
              <a:rPr sz="4400" b="1" dirty="0">
                <a:solidFill>
                  <a:srgbClr val="FFFFFF"/>
                </a:solidFill>
                <a:latin typeface="Comic Sans MS"/>
                <a:cs typeface="Comic Sans MS"/>
              </a:rPr>
              <a:t>r</a:t>
            </a:r>
            <a:endParaRPr sz="4400">
              <a:latin typeface="Comic Sans MS"/>
              <a:cs typeface="Comic Sans MS"/>
            </a:endParaRPr>
          </a:p>
        </p:txBody>
      </p:sp>
      <p:sp>
        <p:nvSpPr>
          <p:cNvPr id="22" name="object 22"/>
          <p:cNvSpPr txBox="1"/>
          <p:nvPr/>
        </p:nvSpPr>
        <p:spPr>
          <a:xfrm>
            <a:off x="8205343" y="5207000"/>
            <a:ext cx="608965" cy="696595"/>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FFFFFF"/>
                </a:solidFill>
                <a:latin typeface="Comic Sans MS"/>
                <a:cs typeface="Comic Sans MS"/>
              </a:rPr>
              <a:t>as</a:t>
            </a:r>
            <a:endParaRPr sz="4400">
              <a:latin typeface="Comic Sans MS"/>
              <a:cs typeface="Comic Sans MS"/>
            </a:endParaRPr>
          </a:p>
        </p:txBody>
      </p:sp>
      <p:sp>
        <p:nvSpPr>
          <p:cNvPr id="23" name="object 23"/>
          <p:cNvSpPr txBox="1"/>
          <p:nvPr/>
        </p:nvSpPr>
        <p:spPr>
          <a:xfrm>
            <a:off x="329590" y="5877864"/>
            <a:ext cx="7081520" cy="696595"/>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FFFFFF"/>
                </a:solidFill>
                <a:latin typeface="Comic Sans MS"/>
                <a:cs typeface="Comic Sans MS"/>
              </a:rPr>
              <a:t>necessidades </a:t>
            </a:r>
            <a:r>
              <a:rPr sz="4400" b="1" spc="-5" dirty="0">
                <a:solidFill>
                  <a:srgbClr val="FFFFFF"/>
                </a:solidFill>
                <a:latin typeface="Comic Sans MS"/>
                <a:cs typeface="Comic Sans MS"/>
              </a:rPr>
              <a:t>dos</a:t>
            </a:r>
            <a:r>
              <a:rPr sz="4400" b="1" spc="-100" dirty="0">
                <a:solidFill>
                  <a:srgbClr val="FFFFFF"/>
                </a:solidFill>
                <a:latin typeface="Comic Sans MS"/>
                <a:cs typeface="Comic Sans MS"/>
              </a:rPr>
              <a:t> </a:t>
            </a:r>
            <a:r>
              <a:rPr sz="4400" b="1" dirty="0">
                <a:solidFill>
                  <a:srgbClr val="FFFFFF"/>
                </a:solidFill>
                <a:latin typeface="Comic Sans MS"/>
                <a:cs typeface="Comic Sans MS"/>
              </a:rPr>
              <a:t>humanos</a:t>
            </a:r>
            <a:endParaRPr sz="4400">
              <a:latin typeface="Comic Sans MS"/>
              <a:cs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03800" y="3141662"/>
            <a:ext cx="3810000" cy="340042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5143500" cy="38576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571875" y="4929123"/>
            <a:ext cx="1071880" cy="500380"/>
          </a:xfrm>
          <a:custGeom>
            <a:avLst/>
            <a:gdLst/>
            <a:ahLst/>
            <a:cxnLst/>
            <a:rect l="l" t="t" r="r" b="b"/>
            <a:pathLst>
              <a:path w="1071879" h="500379">
                <a:moveTo>
                  <a:pt x="821563" y="0"/>
                </a:moveTo>
                <a:lnTo>
                  <a:pt x="821563" y="125094"/>
                </a:lnTo>
                <a:lnTo>
                  <a:pt x="0" y="125094"/>
                </a:lnTo>
                <a:lnTo>
                  <a:pt x="0" y="375157"/>
                </a:lnTo>
                <a:lnTo>
                  <a:pt x="821563" y="375157"/>
                </a:lnTo>
                <a:lnTo>
                  <a:pt x="821563" y="500125"/>
                </a:lnTo>
                <a:lnTo>
                  <a:pt x="1071626" y="250062"/>
                </a:lnTo>
                <a:lnTo>
                  <a:pt x="821563" y="0"/>
                </a:lnTo>
                <a:close/>
              </a:path>
            </a:pathLst>
          </a:custGeom>
          <a:solidFill>
            <a:srgbClr val="BADFE2"/>
          </a:solidFill>
        </p:spPr>
        <p:txBody>
          <a:bodyPr wrap="square" lIns="0" tIns="0" rIns="0" bIns="0" rtlCol="0"/>
          <a:lstStyle/>
          <a:p>
            <a:endParaRPr/>
          </a:p>
        </p:txBody>
      </p:sp>
      <p:sp>
        <p:nvSpPr>
          <p:cNvPr id="5" name="object 5"/>
          <p:cNvSpPr/>
          <p:nvPr/>
        </p:nvSpPr>
        <p:spPr>
          <a:xfrm>
            <a:off x="3571875" y="4929123"/>
            <a:ext cx="1071880" cy="500380"/>
          </a:xfrm>
          <a:custGeom>
            <a:avLst/>
            <a:gdLst/>
            <a:ahLst/>
            <a:cxnLst/>
            <a:rect l="l" t="t" r="r" b="b"/>
            <a:pathLst>
              <a:path w="1071879" h="500379">
                <a:moveTo>
                  <a:pt x="0" y="125094"/>
                </a:moveTo>
                <a:lnTo>
                  <a:pt x="821563" y="125094"/>
                </a:lnTo>
                <a:lnTo>
                  <a:pt x="821563" y="0"/>
                </a:lnTo>
                <a:lnTo>
                  <a:pt x="1071626" y="250062"/>
                </a:lnTo>
                <a:lnTo>
                  <a:pt x="821563" y="500125"/>
                </a:lnTo>
                <a:lnTo>
                  <a:pt x="821563" y="375157"/>
                </a:lnTo>
                <a:lnTo>
                  <a:pt x="0" y="375157"/>
                </a:lnTo>
                <a:lnTo>
                  <a:pt x="0" y="125094"/>
                </a:lnTo>
                <a:close/>
              </a:path>
            </a:pathLst>
          </a:custGeom>
          <a:ln w="12700">
            <a:solidFill>
              <a:srgbClr val="000000"/>
            </a:solidFill>
          </a:ln>
        </p:spPr>
        <p:txBody>
          <a:bodyPr wrap="square" lIns="0" tIns="0" rIns="0" bIns="0" rtlCol="0"/>
          <a:lstStyle/>
          <a:p>
            <a:endParaRPr/>
          </a:p>
        </p:txBody>
      </p:sp>
      <p:sp>
        <p:nvSpPr>
          <p:cNvPr id="6" name="object 6"/>
          <p:cNvSpPr/>
          <p:nvPr/>
        </p:nvSpPr>
        <p:spPr>
          <a:xfrm>
            <a:off x="5572125" y="1357375"/>
            <a:ext cx="1214755" cy="500380"/>
          </a:xfrm>
          <a:custGeom>
            <a:avLst/>
            <a:gdLst/>
            <a:ahLst/>
            <a:cxnLst/>
            <a:rect l="l" t="t" r="r" b="b"/>
            <a:pathLst>
              <a:path w="1214754" h="500380">
                <a:moveTo>
                  <a:pt x="250062" y="0"/>
                </a:moveTo>
                <a:lnTo>
                  <a:pt x="0" y="249936"/>
                </a:lnTo>
                <a:lnTo>
                  <a:pt x="250062" y="499999"/>
                </a:lnTo>
                <a:lnTo>
                  <a:pt x="250062" y="375031"/>
                </a:lnTo>
                <a:lnTo>
                  <a:pt x="1214501" y="375031"/>
                </a:lnTo>
                <a:lnTo>
                  <a:pt x="1214501" y="124968"/>
                </a:lnTo>
                <a:lnTo>
                  <a:pt x="250062" y="124968"/>
                </a:lnTo>
                <a:lnTo>
                  <a:pt x="250062" y="0"/>
                </a:lnTo>
                <a:close/>
              </a:path>
            </a:pathLst>
          </a:custGeom>
          <a:solidFill>
            <a:srgbClr val="BADFE2"/>
          </a:solidFill>
        </p:spPr>
        <p:txBody>
          <a:bodyPr wrap="square" lIns="0" tIns="0" rIns="0" bIns="0" rtlCol="0"/>
          <a:lstStyle/>
          <a:p>
            <a:endParaRPr/>
          </a:p>
        </p:txBody>
      </p:sp>
      <p:sp>
        <p:nvSpPr>
          <p:cNvPr id="7" name="object 7"/>
          <p:cNvSpPr/>
          <p:nvPr/>
        </p:nvSpPr>
        <p:spPr>
          <a:xfrm>
            <a:off x="5572125" y="1357375"/>
            <a:ext cx="1214755" cy="500380"/>
          </a:xfrm>
          <a:custGeom>
            <a:avLst/>
            <a:gdLst/>
            <a:ahLst/>
            <a:cxnLst/>
            <a:rect l="l" t="t" r="r" b="b"/>
            <a:pathLst>
              <a:path w="1214754" h="500380">
                <a:moveTo>
                  <a:pt x="1214501" y="124968"/>
                </a:moveTo>
                <a:lnTo>
                  <a:pt x="250062" y="124968"/>
                </a:lnTo>
                <a:lnTo>
                  <a:pt x="250062" y="0"/>
                </a:lnTo>
                <a:lnTo>
                  <a:pt x="0" y="249936"/>
                </a:lnTo>
                <a:lnTo>
                  <a:pt x="250062" y="499999"/>
                </a:lnTo>
                <a:lnTo>
                  <a:pt x="250062" y="375031"/>
                </a:lnTo>
                <a:lnTo>
                  <a:pt x="1214501" y="375031"/>
                </a:lnTo>
                <a:lnTo>
                  <a:pt x="1214501" y="124968"/>
                </a:lnTo>
                <a:close/>
              </a:path>
            </a:pathLst>
          </a:custGeom>
          <a:ln w="12700">
            <a:solidFill>
              <a:srgbClr val="000000"/>
            </a:solidFill>
          </a:ln>
        </p:spPr>
        <p:txBody>
          <a:bodyPr wrap="square" lIns="0" tIns="0" rIns="0" bIns="0" rtlCol="0"/>
          <a:lstStyle/>
          <a:p>
            <a:endParaRPr/>
          </a:p>
        </p:txBody>
      </p:sp>
      <p:sp>
        <p:nvSpPr>
          <p:cNvPr id="8" name="object 8"/>
          <p:cNvSpPr txBox="1">
            <a:spLocks noGrp="1"/>
          </p:cNvSpPr>
          <p:nvPr>
            <p:ph type="title"/>
          </p:nvPr>
        </p:nvSpPr>
        <p:spPr>
          <a:xfrm>
            <a:off x="6956806" y="1241552"/>
            <a:ext cx="1659889" cy="574040"/>
          </a:xfrm>
          <a:prstGeom prst="rect">
            <a:avLst/>
          </a:prstGeom>
        </p:spPr>
        <p:txBody>
          <a:bodyPr vert="horz" wrap="square" lIns="0" tIns="12700" rIns="0" bIns="0" rtlCol="0">
            <a:spAutoFit/>
          </a:bodyPr>
          <a:lstStyle/>
          <a:p>
            <a:pPr marL="434340" marR="5080" indent="-422275">
              <a:lnSpc>
                <a:spcPct val="100000"/>
              </a:lnSpc>
              <a:spcBef>
                <a:spcPts val="100"/>
              </a:spcBef>
            </a:pPr>
            <a:r>
              <a:rPr sz="1800" spc="-5" dirty="0">
                <a:solidFill>
                  <a:srgbClr val="000000"/>
                </a:solidFill>
                <a:latin typeface="Arial"/>
                <a:cs typeface="Arial"/>
              </a:rPr>
              <a:t>ENERGIA </a:t>
            </a:r>
            <a:r>
              <a:rPr sz="1800" spc="-20" dirty="0">
                <a:solidFill>
                  <a:srgbClr val="000000"/>
                </a:solidFill>
                <a:latin typeface="Arial"/>
                <a:cs typeface="Arial"/>
              </a:rPr>
              <a:t>DAS  </a:t>
            </a:r>
            <a:r>
              <a:rPr sz="1800" spc="-15" dirty="0">
                <a:solidFill>
                  <a:srgbClr val="000000"/>
                </a:solidFill>
                <a:latin typeface="Arial"/>
                <a:cs typeface="Arial"/>
              </a:rPr>
              <a:t>MAR</a:t>
            </a:r>
            <a:r>
              <a:rPr sz="1800" strike="sngStrike" spc="-15" dirty="0">
                <a:solidFill>
                  <a:srgbClr val="000000"/>
                </a:solidFill>
                <a:latin typeface="Arial"/>
                <a:cs typeface="Arial"/>
              </a:rPr>
              <a:t>é</a:t>
            </a:r>
            <a:r>
              <a:rPr sz="1800" strike="noStrike" spc="-15" dirty="0">
                <a:solidFill>
                  <a:srgbClr val="000000"/>
                </a:solidFill>
                <a:latin typeface="Arial"/>
                <a:cs typeface="Arial"/>
              </a:rPr>
              <a:t>S</a:t>
            </a:r>
            <a:endParaRPr sz="1800">
              <a:latin typeface="Arial"/>
              <a:cs typeface="Arial"/>
            </a:endParaRPr>
          </a:p>
        </p:txBody>
      </p:sp>
      <p:sp>
        <p:nvSpPr>
          <p:cNvPr id="9" name="object 9"/>
          <p:cNvSpPr txBox="1"/>
          <p:nvPr/>
        </p:nvSpPr>
        <p:spPr>
          <a:xfrm>
            <a:off x="1546986" y="5028691"/>
            <a:ext cx="1420495" cy="574040"/>
          </a:xfrm>
          <a:prstGeom prst="rect">
            <a:avLst/>
          </a:prstGeom>
        </p:spPr>
        <p:txBody>
          <a:bodyPr vert="horz" wrap="square" lIns="0" tIns="12700" rIns="0" bIns="0" rtlCol="0">
            <a:spAutoFit/>
          </a:bodyPr>
          <a:lstStyle/>
          <a:p>
            <a:pPr marL="105410" marR="5080" indent="-93345">
              <a:lnSpc>
                <a:spcPct val="100000"/>
              </a:lnSpc>
              <a:spcBef>
                <a:spcPts val="100"/>
              </a:spcBef>
            </a:pPr>
            <a:r>
              <a:rPr sz="1800" spc="-5" dirty="0">
                <a:latin typeface="Arial"/>
                <a:cs typeface="Arial"/>
              </a:rPr>
              <a:t>ENERGIA</a:t>
            </a:r>
            <a:r>
              <a:rPr sz="1800" spc="-180" dirty="0">
                <a:latin typeface="Arial"/>
                <a:cs typeface="Arial"/>
              </a:rPr>
              <a:t> </a:t>
            </a:r>
            <a:r>
              <a:rPr sz="1800" spc="-5" dirty="0">
                <a:latin typeface="Arial"/>
                <a:cs typeface="Arial"/>
              </a:rPr>
              <a:t>DA  </a:t>
            </a:r>
            <a:r>
              <a:rPr sz="1800" dirty="0">
                <a:latin typeface="Arial"/>
                <a:cs typeface="Arial"/>
              </a:rPr>
              <a:t>BIOMASSA</a:t>
            </a:r>
            <a:endParaRPr sz="1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76627" y="653795"/>
            <a:ext cx="5391912" cy="81991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279142" y="773048"/>
            <a:ext cx="4751705" cy="635000"/>
          </a:xfrm>
          <a:prstGeom prst="rect">
            <a:avLst/>
          </a:prstGeom>
        </p:spPr>
        <p:txBody>
          <a:bodyPr vert="horz" wrap="square" lIns="0" tIns="12065" rIns="0" bIns="0" rtlCol="0">
            <a:spAutoFit/>
          </a:bodyPr>
          <a:lstStyle/>
          <a:p>
            <a:pPr marL="12700">
              <a:lnSpc>
                <a:spcPct val="100000"/>
              </a:lnSpc>
              <a:spcBef>
                <a:spcPts val="95"/>
              </a:spcBef>
            </a:pPr>
            <a:r>
              <a:rPr sz="4000" b="0" spc="509" dirty="0">
                <a:solidFill>
                  <a:srgbClr val="000000"/>
                </a:solidFill>
                <a:latin typeface="Calibri"/>
                <a:cs typeface="Calibri"/>
              </a:rPr>
              <a:t>Recursos</a:t>
            </a:r>
            <a:r>
              <a:rPr sz="4000" b="0" spc="240" dirty="0">
                <a:solidFill>
                  <a:srgbClr val="000000"/>
                </a:solidFill>
                <a:latin typeface="Calibri"/>
                <a:cs typeface="Calibri"/>
              </a:rPr>
              <a:t> </a:t>
            </a:r>
            <a:r>
              <a:rPr sz="4000" b="0" spc="445" dirty="0">
                <a:solidFill>
                  <a:srgbClr val="000000"/>
                </a:solidFill>
                <a:latin typeface="Calibri"/>
                <a:cs typeface="Calibri"/>
              </a:rPr>
              <a:t>Naturais</a:t>
            </a:r>
            <a:endParaRPr sz="4000">
              <a:latin typeface="Calibri"/>
              <a:cs typeface="Calibri"/>
            </a:endParaRPr>
          </a:p>
        </p:txBody>
      </p:sp>
      <p:sp>
        <p:nvSpPr>
          <p:cNvPr id="27" name="object 27"/>
          <p:cNvSpPr txBox="1">
            <a:spLocks noGrp="1"/>
          </p:cNvSpPr>
          <p:nvPr>
            <p:ph sz="half" idx="2"/>
          </p:nvPr>
        </p:nvSpPr>
        <p:spPr>
          <a:prstGeom prst="rect">
            <a:avLst/>
          </a:prstGeom>
        </p:spPr>
        <p:txBody>
          <a:bodyPr vert="horz" wrap="square" lIns="0" tIns="144145" rIns="0" bIns="0" rtlCol="0">
            <a:spAutoFit/>
          </a:bodyPr>
          <a:lstStyle/>
          <a:p>
            <a:pPr marL="875665">
              <a:lnSpc>
                <a:spcPct val="100000"/>
              </a:lnSpc>
              <a:spcBef>
                <a:spcPts val="1135"/>
              </a:spcBef>
            </a:pPr>
            <a:r>
              <a:rPr spc="-5" dirty="0"/>
              <a:t>RENOVÁVEIS</a:t>
            </a:r>
          </a:p>
          <a:p>
            <a:pPr marL="444500" marR="6350" algn="just">
              <a:lnSpc>
                <a:spcPct val="100000"/>
              </a:lnSpc>
              <a:spcBef>
                <a:spcPts val="1035"/>
              </a:spcBef>
            </a:pPr>
            <a:r>
              <a:rPr spc="-5" dirty="0">
                <a:latin typeface="Comic Sans MS"/>
                <a:cs typeface="Comic Sans MS"/>
              </a:rPr>
              <a:t>São </a:t>
            </a:r>
            <a:r>
              <a:rPr dirty="0">
                <a:latin typeface="Comic Sans MS"/>
                <a:cs typeface="Comic Sans MS"/>
              </a:rPr>
              <a:t>muito </a:t>
            </a:r>
            <a:r>
              <a:rPr spc="-5" dirty="0">
                <a:latin typeface="Comic Sans MS"/>
                <a:cs typeface="Comic Sans MS"/>
              </a:rPr>
              <a:t>rápidos </a:t>
            </a:r>
            <a:r>
              <a:rPr dirty="0">
                <a:latin typeface="Comic Sans MS"/>
                <a:cs typeface="Comic Sans MS"/>
              </a:rPr>
              <a:t>a  </a:t>
            </a:r>
            <a:r>
              <a:rPr spc="-5" dirty="0">
                <a:latin typeface="Comic Sans MS"/>
                <a:cs typeface="Comic Sans MS"/>
              </a:rPr>
              <a:t>renovar </a:t>
            </a:r>
            <a:r>
              <a:rPr dirty="0">
                <a:latin typeface="Comic Sans MS"/>
                <a:cs typeface="Comic Sans MS"/>
              </a:rPr>
              <a:t>e manter e  </a:t>
            </a:r>
            <a:r>
              <a:rPr spc="-5" dirty="0">
                <a:latin typeface="Comic Sans MS"/>
                <a:cs typeface="Comic Sans MS"/>
              </a:rPr>
              <a:t>não se </a:t>
            </a:r>
            <a:r>
              <a:rPr spc="-10" dirty="0">
                <a:latin typeface="Comic Sans MS"/>
                <a:cs typeface="Comic Sans MS"/>
              </a:rPr>
              <a:t>esgotam  </a:t>
            </a:r>
            <a:r>
              <a:rPr spc="-5" dirty="0">
                <a:latin typeface="Comic Sans MS"/>
                <a:cs typeface="Comic Sans MS"/>
              </a:rPr>
              <a:t>facilmente</a:t>
            </a:r>
          </a:p>
          <a:p>
            <a:pPr>
              <a:lnSpc>
                <a:spcPct val="100000"/>
              </a:lnSpc>
            </a:pPr>
            <a:endParaRPr sz="2800">
              <a:latin typeface="Times New Roman"/>
              <a:cs typeface="Times New Roman"/>
            </a:endParaRPr>
          </a:p>
          <a:p>
            <a:pPr marL="12700">
              <a:lnSpc>
                <a:spcPct val="100000"/>
              </a:lnSpc>
              <a:tabLst>
                <a:tab pos="2364105" algn="l"/>
              </a:tabLst>
            </a:pPr>
            <a:r>
              <a:rPr spc="-5" dirty="0">
                <a:latin typeface="Comic Sans MS"/>
                <a:cs typeface="Comic Sans MS"/>
              </a:rPr>
              <a:t>Recurso</a:t>
            </a:r>
            <a:r>
              <a:rPr dirty="0">
                <a:latin typeface="Comic Sans MS"/>
                <a:cs typeface="Comic Sans MS"/>
              </a:rPr>
              <a:t>s	hídricos</a:t>
            </a:r>
          </a:p>
          <a:p>
            <a:pPr marL="12700">
              <a:lnSpc>
                <a:spcPct val="100000"/>
              </a:lnSpc>
              <a:tabLst>
                <a:tab pos="2117090" algn="l"/>
              </a:tabLst>
            </a:pPr>
            <a:r>
              <a:rPr spc="-5" dirty="0">
                <a:latin typeface="Comic Sans MS"/>
                <a:cs typeface="Comic Sans MS"/>
              </a:rPr>
              <a:t>Recursos	biológicos</a:t>
            </a:r>
          </a:p>
          <a:p>
            <a:pPr marL="12700">
              <a:lnSpc>
                <a:spcPct val="100000"/>
              </a:lnSpc>
            </a:pPr>
            <a:r>
              <a:rPr dirty="0">
                <a:latin typeface="Comic Sans MS"/>
                <a:cs typeface="Comic Sans MS"/>
              </a:rPr>
              <a:t>Energias</a:t>
            </a:r>
            <a:r>
              <a:rPr spc="-50" dirty="0">
                <a:latin typeface="Comic Sans MS"/>
                <a:cs typeface="Comic Sans MS"/>
              </a:rPr>
              <a:t> </a:t>
            </a:r>
            <a:r>
              <a:rPr dirty="0">
                <a:latin typeface="Comic Sans MS"/>
                <a:cs typeface="Comic Sans MS"/>
              </a:rPr>
              <a:t>alternativas</a:t>
            </a:r>
          </a:p>
        </p:txBody>
      </p:sp>
      <p:sp>
        <p:nvSpPr>
          <p:cNvPr id="19" name="object 19"/>
          <p:cNvSpPr txBox="1">
            <a:spLocks noGrp="1"/>
          </p:cNvSpPr>
          <p:nvPr>
            <p:ph sz="half" idx="3"/>
          </p:nvPr>
        </p:nvSpPr>
        <p:spPr>
          <a:prstGeom prst="rect">
            <a:avLst/>
          </a:prstGeom>
        </p:spPr>
        <p:txBody>
          <a:bodyPr vert="horz" wrap="square" lIns="0" tIns="12700" rIns="0" bIns="0" rtlCol="0">
            <a:spAutoFit/>
          </a:bodyPr>
          <a:lstStyle/>
          <a:p>
            <a:pPr marL="1072515" marR="731520" indent="659765">
              <a:lnSpc>
                <a:spcPct val="100000"/>
              </a:lnSpc>
              <a:spcBef>
                <a:spcPts val="100"/>
              </a:spcBef>
            </a:pPr>
            <a:r>
              <a:rPr spc="-5" dirty="0"/>
              <a:t>NÃO  RE</a:t>
            </a:r>
            <a:r>
              <a:rPr spc="-15" dirty="0"/>
              <a:t>N</a:t>
            </a:r>
            <a:r>
              <a:rPr spc="-5" dirty="0"/>
              <a:t>OVÁVEIS</a:t>
            </a:r>
          </a:p>
          <a:p>
            <a:pPr marL="12700" marR="300990" algn="just">
              <a:lnSpc>
                <a:spcPct val="100000"/>
              </a:lnSpc>
              <a:spcBef>
                <a:spcPts val="580"/>
              </a:spcBef>
            </a:pPr>
            <a:r>
              <a:rPr spc="-5" dirty="0">
                <a:latin typeface="Comic Sans MS"/>
                <a:cs typeface="Comic Sans MS"/>
              </a:rPr>
              <a:t>São consumidos </a:t>
            </a:r>
            <a:r>
              <a:rPr dirty="0">
                <a:latin typeface="Comic Sans MS"/>
                <a:cs typeface="Comic Sans MS"/>
              </a:rPr>
              <a:t>a uma  </a:t>
            </a:r>
            <a:r>
              <a:rPr spc="-5" dirty="0">
                <a:latin typeface="Comic Sans MS"/>
                <a:cs typeface="Comic Sans MS"/>
              </a:rPr>
              <a:t>velocidade superior </a:t>
            </a:r>
            <a:r>
              <a:rPr dirty="0">
                <a:latin typeface="Comic Sans MS"/>
                <a:cs typeface="Comic Sans MS"/>
              </a:rPr>
              <a:t>à  sua</a:t>
            </a:r>
            <a:r>
              <a:rPr spc="-30" dirty="0">
                <a:latin typeface="Comic Sans MS"/>
                <a:cs typeface="Comic Sans MS"/>
              </a:rPr>
              <a:t> </a:t>
            </a:r>
            <a:r>
              <a:rPr spc="-5" dirty="0">
                <a:latin typeface="Comic Sans MS"/>
                <a:cs typeface="Comic Sans MS"/>
              </a:rPr>
              <a:t>renovação</a:t>
            </a:r>
          </a:p>
          <a:p>
            <a:pPr>
              <a:lnSpc>
                <a:spcPct val="100000"/>
              </a:lnSpc>
              <a:spcBef>
                <a:spcPts val="40"/>
              </a:spcBef>
            </a:pPr>
            <a:endParaRPr sz="4100">
              <a:latin typeface="Times New Roman"/>
              <a:cs typeface="Times New Roman"/>
            </a:endParaRPr>
          </a:p>
          <a:p>
            <a:pPr marL="1546860" marR="575310" indent="-33655">
              <a:lnSpc>
                <a:spcPct val="100000"/>
              </a:lnSpc>
            </a:pPr>
            <a:r>
              <a:rPr sz="3200" spc="-5" dirty="0">
                <a:latin typeface="Comic Sans MS"/>
                <a:cs typeface="Comic Sans MS"/>
              </a:rPr>
              <a:t>Recurs</a:t>
            </a:r>
            <a:r>
              <a:rPr sz="3200" spc="-15" dirty="0">
                <a:latin typeface="Comic Sans MS"/>
                <a:cs typeface="Comic Sans MS"/>
              </a:rPr>
              <a:t>o</a:t>
            </a:r>
            <a:r>
              <a:rPr sz="3200" dirty="0">
                <a:latin typeface="Comic Sans MS"/>
                <a:cs typeface="Comic Sans MS"/>
              </a:rPr>
              <a:t>s  Minerais</a:t>
            </a:r>
            <a:endParaRPr sz="3200">
              <a:latin typeface="Comic Sans MS"/>
              <a:cs typeface="Comic Sans MS"/>
            </a:endParaRPr>
          </a:p>
        </p:txBody>
      </p:sp>
      <p:sp>
        <p:nvSpPr>
          <p:cNvPr id="5" name="object 5"/>
          <p:cNvSpPr/>
          <p:nvPr/>
        </p:nvSpPr>
        <p:spPr>
          <a:xfrm>
            <a:off x="900112" y="476250"/>
            <a:ext cx="7632700" cy="1800225"/>
          </a:xfrm>
          <a:custGeom>
            <a:avLst/>
            <a:gdLst/>
            <a:ahLst/>
            <a:cxnLst/>
            <a:rect l="l" t="t" r="r" b="b"/>
            <a:pathLst>
              <a:path w="7632700" h="1800225">
                <a:moveTo>
                  <a:pt x="4700841" y="1200150"/>
                </a:moveTo>
                <a:lnTo>
                  <a:pt x="2931858" y="1200150"/>
                </a:lnTo>
                <a:lnTo>
                  <a:pt x="3816286" y="1800225"/>
                </a:lnTo>
                <a:lnTo>
                  <a:pt x="4700841" y="1200150"/>
                </a:lnTo>
                <a:close/>
              </a:path>
              <a:path w="7632700" h="1800225">
                <a:moveTo>
                  <a:pt x="7632636" y="0"/>
                </a:moveTo>
                <a:lnTo>
                  <a:pt x="0" y="0"/>
                </a:lnTo>
                <a:lnTo>
                  <a:pt x="0" y="1200150"/>
                </a:lnTo>
                <a:lnTo>
                  <a:pt x="7632636" y="1200150"/>
                </a:lnTo>
                <a:lnTo>
                  <a:pt x="7632636" y="0"/>
                </a:lnTo>
                <a:close/>
              </a:path>
            </a:pathLst>
          </a:custGeom>
          <a:solidFill>
            <a:srgbClr val="FFFF99">
              <a:alpha val="49018"/>
            </a:srgbClr>
          </a:solidFill>
        </p:spPr>
        <p:txBody>
          <a:bodyPr wrap="square" lIns="0" tIns="0" rIns="0" bIns="0" rtlCol="0"/>
          <a:lstStyle/>
          <a:p>
            <a:endParaRPr/>
          </a:p>
        </p:txBody>
      </p:sp>
      <p:sp>
        <p:nvSpPr>
          <p:cNvPr id="6" name="object 6"/>
          <p:cNvSpPr/>
          <p:nvPr/>
        </p:nvSpPr>
        <p:spPr>
          <a:xfrm>
            <a:off x="900112" y="476250"/>
            <a:ext cx="7632700" cy="1800225"/>
          </a:xfrm>
          <a:custGeom>
            <a:avLst/>
            <a:gdLst/>
            <a:ahLst/>
            <a:cxnLst/>
            <a:rect l="l" t="t" r="r" b="b"/>
            <a:pathLst>
              <a:path w="7632700" h="1800225">
                <a:moveTo>
                  <a:pt x="3816286" y="1800225"/>
                </a:moveTo>
                <a:lnTo>
                  <a:pt x="2931858" y="1200150"/>
                </a:lnTo>
                <a:lnTo>
                  <a:pt x="3508184" y="1200150"/>
                </a:lnTo>
                <a:lnTo>
                  <a:pt x="0" y="1200150"/>
                </a:lnTo>
                <a:lnTo>
                  <a:pt x="0" y="0"/>
                </a:lnTo>
                <a:lnTo>
                  <a:pt x="7632636" y="0"/>
                </a:lnTo>
                <a:lnTo>
                  <a:pt x="7632636" y="1200150"/>
                </a:lnTo>
                <a:lnTo>
                  <a:pt x="4124515" y="1200150"/>
                </a:lnTo>
                <a:lnTo>
                  <a:pt x="4700841" y="1200150"/>
                </a:lnTo>
                <a:lnTo>
                  <a:pt x="3816286" y="1800225"/>
                </a:lnTo>
                <a:close/>
              </a:path>
            </a:pathLst>
          </a:custGeom>
          <a:ln w="12700">
            <a:solidFill>
              <a:srgbClr val="000000"/>
            </a:solidFill>
          </a:ln>
        </p:spPr>
        <p:txBody>
          <a:bodyPr wrap="square" lIns="0" tIns="0" rIns="0" bIns="0" rtlCol="0"/>
          <a:lstStyle/>
          <a:p>
            <a:endParaRPr/>
          </a:p>
        </p:txBody>
      </p:sp>
      <p:sp>
        <p:nvSpPr>
          <p:cNvPr id="7" name="object 7"/>
          <p:cNvSpPr/>
          <p:nvPr/>
        </p:nvSpPr>
        <p:spPr>
          <a:xfrm>
            <a:off x="3474084" y="2059813"/>
            <a:ext cx="917575" cy="973455"/>
          </a:xfrm>
          <a:custGeom>
            <a:avLst/>
            <a:gdLst/>
            <a:ahLst/>
            <a:cxnLst/>
            <a:rect l="l" t="t" r="r" b="b"/>
            <a:pathLst>
              <a:path w="917575" h="973455">
                <a:moveTo>
                  <a:pt x="0" y="541782"/>
                </a:moveTo>
                <a:lnTo>
                  <a:pt x="127888" y="973454"/>
                </a:lnTo>
                <a:lnTo>
                  <a:pt x="578103" y="972185"/>
                </a:lnTo>
                <a:lnTo>
                  <a:pt x="433577" y="864615"/>
                </a:lnTo>
                <a:lnTo>
                  <a:pt x="593827" y="649351"/>
                </a:lnTo>
                <a:lnTo>
                  <a:pt x="144525" y="649351"/>
                </a:lnTo>
                <a:lnTo>
                  <a:pt x="0" y="541782"/>
                </a:lnTo>
                <a:close/>
              </a:path>
              <a:path w="917575" h="973455">
                <a:moveTo>
                  <a:pt x="628014" y="0"/>
                </a:moveTo>
                <a:lnTo>
                  <a:pt x="144525" y="649351"/>
                </a:lnTo>
                <a:lnTo>
                  <a:pt x="593827" y="649351"/>
                </a:lnTo>
                <a:lnTo>
                  <a:pt x="917066" y="215137"/>
                </a:lnTo>
                <a:lnTo>
                  <a:pt x="628014" y="0"/>
                </a:lnTo>
                <a:close/>
              </a:path>
            </a:pathLst>
          </a:custGeom>
          <a:solidFill>
            <a:srgbClr val="99CC00"/>
          </a:solidFill>
        </p:spPr>
        <p:txBody>
          <a:bodyPr wrap="square" lIns="0" tIns="0" rIns="0" bIns="0" rtlCol="0"/>
          <a:lstStyle/>
          <a:p>
            <a:endParaRPr/>
          </a:p>
        </p:txBody>
      </p:sp>
      <p:sp>
        <p:nvSpPr>
          <p:cNvPr id="8" name="object 8"/>
          <p:cNvSpPr/>
          <p:nvPr/>
        </p:nvSpPr>
        <p:spPr>
          <a:xfrm>
            <a:off x="3474084" y="2059813"/>
            <a:ext cx="917575" cy="973455"/>
          </a:xfrm>
          <a:custGeom>
            <a:avLst/>
            <a:gdLst/>
            <a:ahLst/>
            <a:cxnLst/>
            <a:rect l="l" t="t" r="r" b="b"/>
            <a:pathLst>
              <a:path w="917575" h="973455">
                <a:moveTo>
                  <a:pt x="917066" y="215137"/>
                </a:moveTo>
                <a:lnTo>
                  <a:pt x="433577" y="864615"/>
                </a:lnTo>
                <a:lnTo>
                  <a:pt x="578103" y="972185"/>
                </a:lnTo>
                <a:lnTo>
                  <a:pt x="127888" y="973454"/>
                </a:lnTo>
                <a:lnTo>
                  <a:pt x="0" y="541782"/>
                </a:lnTo>
                <a:lnTo>
                  <a:pt x="144525" y="649351"/>
                </a:lnTo>
                <a:lnTo>
                  <a:pt x="628014" y="0"/>
                </a:lnTo>
                <a:lnTo>
                  <a:pt x="917066" y="215137"/>
                </a:lnTo>
                <a:close/>
              </a:path>
            </a:pathLst>
          </a:custGeom>
          <a:ln w="12700">
            <a:solidFill>
              <a:srgbClr val="000000"/>
            </a:solidFill>
          </a:ln>
        </p:spPr>
        <p:txBody>
          <a:bodyPr wrap="square" lIns="0" tIns="0" rIns="0" bIns="0" rtlCol="0"/>
          <a:lstStyle/>
          <a:p>
            <a:endParaRPr/>
          </a:p>
        </p:txBody>
      </p:sp>
      <p:sp>
        <p:nvSpPr>
          <p:cNvPr id="9" name="object 9"/>
          <p:cNvSpPr/>
          <p:nvPr/>
        </p:nvSpPr>
        <p:spPr>
          <a:xfrm>
            <a:off x="5132704" y="2050414"/>
            <a:ext cx="897255" cy="1002665"/>
          </a:xfrm>
          <a:custGeom>
            <a:avLst/>
            <a:gdLst/>
            <a:ahLst/>
            <a:cxnLst/>
            <a:rect l="l" t="t" r="r" b="b"/>
            <a:pathLst>
              <a:path w="897254" h="1002664">
                <a:moveTo>
                  <a:pt x="301244" y="0"/>
                </a:moveTo>
                <a:lnTo>
                  <a:pt x="0" y="197738"/>
                </a:lnTo>
                <a:lnTo>
                  <a:pt x="445135" y="875538"/>
                </a:lnTo>
                <a:lnTo>
                  <a:pt x="294513" y="974471"/>
                </a:lnTo>
                <a:lnTo>
                  <a:pt x="744093" y="1002538"/>
                </a:lnTo>
                <a:lnTo>
                  <a:pt x="861243" y="677672"/>
                </a:lnTo>
                <a:lnTo>
                  <a:pt x="746379" y="677672"/>
                </a:lnTo>
                <a:lnTo>
                  <a:pt x="301244" y="0"/>
                </a:lnTo>
                <a:close/>
              </a:path>
              <a:path w="897254" h="1002664">
                <a:moveTo>
                  <a:pt x="896874" y="578865"/>
                </a:moveTo>
                <a:lnTo>
                  <a:pt x="746379" y="677672"/>
                </a:lnTo>
                <a:lnTo>
                  <a:pt x="861243" y="677672"/>
                </a:lnTo>
                <a:lnTo>
                  <a:pt x="896874" y="578865"/>
                </a:lnTo>
                <a:close/>
              </a:path>
            </a:pathLst>
          </a:custGeom>
          <a:solidFill>
            <a:srgbClr val="99CC00"/>
          </a:solidFill>
        </p:spPr>
        <p:txBody>
          <a:bodyPr wrap="square" lIns="0" tIns="0" rIns="0" bIns="0" rtlCol="0"/>
          <a:lstStyle/>
          <a:p>
            <a:endParaRPr/>
          </a:p>
        </p:txBody>
      </p:sp>
      <p:sp>
        <p:nvSpPr>
          <p:cNvPr id="10" name="object 10"/>
          <p:cNvSpPr/>
          <p:nvPr/>
        </p:nvSpPr>
        <p:spPr>
          <a:xfrm>
            <a:off x="5132704" y="2050414"/>
            <a:ext cx="897255" cy="1002665"/>
          </a:xfrm>
          <a:custGeom>
            <a:avLst/>
            <a:gdLst/>
            <a:ahLst/>
            <a:cxnLst/>
            <a:rect l="l" t="t" r="r" b="b"/>
            <a:pathLst>
              <a:path w="897254" h="1002664">
                <a:moveTo>
                  <a:pt x="301244" y="0"/>
                </a:moveTo>
                <a:lnTo>
                  <a:pt x="746379" y="677672"/>
                </a:lnTo>
                <a:lnTo>
                  <a:pt x="896874" y="578865"/>
                </a:lnTo>
                <a:lnTo>
                  <a:pt x="744093" y="1002538"/>
                </a:lnTo>
                <a:lnTo>
                  <a:pt x="294513" y="974471"/>
                </a:lnTo>
                <a:lnTo>
                  <a:pt x="445135" y="875538"/>
                </a:lnTo>
                <a:lnTo>
                  <a:pt x="0" y="197738"/>
                </a:lnTo>
                <a:lnTo>
                  <a:pt x="301244" y="0"/>
                </a:lnTo>
                <a:close/>
              </a:path>
            </a:pathLst>
          </a:custGeom>
          <a:ln w="12700">
            <a:solidFill>
              <a:srgbClr val="000000"/>
            </a:solidFill>
          </a:ln>
        </p:spPr>
        <p:txBody>
          <a:bodyPr wrap="square" lIns="0" tIns="0" rIns="0" bIns="0" rtlCol="0"/>
          <a:lstStyle/>
          <a:p>
            <a:endParaRPr/>
          </a:p>
        </p:txBody>
      </p:sp>
      <p:sp>
        <p:nvSpPr>
          <p:cNvPr id="11" name="object 11"/>
          <p:cNvSpPr/>
          <p:nvPr/>
        </p:nvSpPr>
        <p:spPr>
          <a:xfrm>
            <a:off x="1187450" y="2924175"/>
            <a:ext cx="2374900" cy="457200"/>
          </a:xfrm>
          <a:custGeom>
            <a:avLst/>
            <a:gdLst/>
            <a:ahLst/>
            <a:cxnLst/>
            <a:rect l="l" t="t" r="r" b="b"/>
            <a:pathLst>
              <a:path w="2374900" h="457200">
                <a:moveTo>
                  <a:pt x="0" y="457200"/>
                </a:moveTo>
                <a:lnTo>
                  <a:pt x="2374900" y="457200"/>
                </a:lnTo>
                <a:lnTo>
                  <a:pt x="2374900" y="0"/>
                </a:lnTo>
                <a:lnTo>
                  <a:pt x="0" y="0"/>
                </a:lnTo>
                <a:lnTo>
                  <a:pt x="0" y="457200"/>
                </a:lnTo>
                <a:close/>
              </a:path>
            </a:pathLst>
          </a:custGeom>
          <a:solidFill>
            <a:srgbClr val="FF6600">
              <a:alpha val="45097"/>
            </a:srgbClr>
          </a:solidFill>
        </p:spPr>
        <p:txBody>
          <a:bodyPr wrap="square" lIns="0" tIns="0" rIns="0" bIns="0" rtlCol="0"/>
          <a:lstStyle/>
          <a:p>
            <a:endParaRPr/>
          </a:p>
        </p:txBody>
      </p:sp>
      <p:sp>
        <p:nvSpPr>
          <p:cNvPr id="12" name="object 12"/>
          <p:cNvSpPr/>
          <p:nvPr/>
        </p:nvSpPr>
        <p:spPr>
          <a:xfrm>
            <a:off x="1088136" y="2871216"/>
            <a:ext cx="2403348" cy="49987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037326" y="2925826"/>
            <a:ext cx="2232025" cy="822325"/>
          </a:xfrm>
          <a:custGeom>
            <a:avLst/>
            <a:gdLst/>
            <a:ahLst/>
            <a:cxnLst/>
            <a:rect l="l" t="t" r="r" b="b"/>
            <a:pathLst>
              <a:path w="2232025" h="822325">
                <a:moveTo>
                  <a:pt x="0" y="822325"/>
                </a:moveTo>
                <a:lnTo>
                  <a:pt x="2232025" y="822325"/>
                </a:lnTo>
                <a:lnTo>
                  <a:pt x="2232025" y="0"/>
                </a:lnTo>
                <a:lnTo>
                  <a:pt x="0" y="0"/>
                </a:lnTo>
                <a:lnTo>
                  <a:pt x="0" y="822325"/>
                </a:lnTo>
                <a:close/>
              </a:path>
            </a:pathLst>
          </a:custGeom>
          <a:solidFill>
            <a:srgbClr val="FF9900">
              <a:alpha val="52940"/>
            </a:srgbClr>
          </a:solidFill>
        </p:spPr>
        <p:txBody>
          <a:bodyPr wrap="square" lIns="0" tIns="0" rIns="0" bIns="0" rtlCol="0"/>
          <a:lstStyle/>
          <a:p>
            <a:endParaRPr/>
          </a:p>
        </p:txBody>
      </p:sp>
      <p:sp>
        <p:nvSpPr>
          <p:cNvPr id="14" name="object 14"/>
          <p:cNvSpPr/>
          <p:nvPr/>
        </p:nvSpPr>
        <p:spPr>
          <a:xfrm>
            <a:off x="6624828" y="2872739"/>
            <a:ext cx="1168907" cy="499872"/>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964935" y="3238500"/>
            <a:ext cx="2403348" cy="499872"/>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013450" y="5445125"/>
            <a:ext cx="2879725" cy="1066800"/>
          </a:xfrm>
          <a:custGeom>
            <a:avLst/>
            <a:gdLst/>
            <a:ahLst/>
            <a:cxnLst/>
            <a:rect l="l" t="t" r="r" b="b"/>
            <a:pathLst>
              <a:path w="2879725" h="1066800">
                <a:moveTo>
                  <a:pt x="0" y="1066800"/>
                </a:moveTo>
                <a:lnTo>
                  <a:pt x="2879725" y="1066800"/>
                </a:lnTo>
                <a:lnTo>
                  <a:pt x="2879725" y="0"/>
                </a:lnTo>
                <a:lnTo>
                  <a:pt x="0" y="0"/>
                </a:lnTo>
                <a:lnTo>
                  <a:pt x="0" y="1066800"/>
                </a:lnTo>
                <a:close/>
              </a:path>
            </a:pathLst>
          </a:custGeom>
          <a:solidFill>
            <a:srgbClr val="99CC00"/>
          </a:solidFill>
        </p:spPr>
        <p:txBody>
          <a:bodyPr wrap="square" lIns="0" tIns="0" rIns="0" bIns="0" rtlCol="0"/>
          <a:lstStyle/>
          <a:p>
            <a:endParaRPr/>
          </a:p>
        </p:txBody>
      </p:sp>
      <p:sp>
        <p:nvSpPr>
          <p:cNvPr id="17" name="object 17"/>
          <p:cNvSpPr/>
          <p:nvPr/>
        </p:nvSpPr>
        <p:spPr>
          <a:xfrm>
            <a:off x="6344411" y="5359908"/>
            <a:ext cx="2429256" cy="661416"/>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6377940" y="5847588"/>
            <a:ext cx="2186940" cy="661416"/>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23850" y="5300662"/>
            <a:ext cx="3672204" cy="1200150"/>
          </a:xfrm>
          <a:custGeom>
            <a:avLst/>
            <a:gdLst/>
            <a:ahLst/>
            <a:cxnLst/>
            <a:rect l="l" t="t" r="r" b="b"/>
            <a:pathLst>
              <a:path w="3672204" h="1200150">
                <a:moveTo>
                  <a:pt x="0" y="1200150"/>
                </a:moveTo>
                <a:lnTo>
                  <a:pt x="3671951" y="1200150"/>
                </a:lnTo>
                <a:lnTo>
                  <a:pt x="3671951" y="0"/>
                </a:lnTo>
                <a:lnTo>
                  <a:pt x="0" y="0"/>
                </a:lnTo>
                <a:lnTo>
                  <a:pt x="0" y="1200150"/>
                </a:lnTo>
                <a:close/>
              </a:path>
            </a:pathLst>
          </a:custGeom>
          <a:solidFill>
            <a:srgbClr val="99CC00"/>
          </a:solidFill>
        </p:spPr>
        <p:txBody>
          <a:bodyPr wrap="square" lIns="0" tIns="0" rIns="0" bIns="0" rtlCol="0"/>
          <a:lstStyle/>
          <a:p>
            <a:endParaRPr/>
          </a:p>
        </p:txBody>
      </p:sp>
      <p:sp>
        <p:nvSpPr>
          <p:cNvPr id="21" name="object 21"/>
          <p:cNvSpPr/>
          <p:nvPr/>
        </p:nvSpPr>
        <p:spPr>
          <a:xfrm>
            <a:off x="225552" y="5247132"/>
            <a:ext cx="1691639" cy="499872"/>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2577083" y="5247132"/>
            <a:ext cx="1545336" cy="499872"/>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225552" y="5612891"/>
            <a:ext cx="1691639" cy="499871"/>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2330195" y="5612891"/>
            <a:ext cx="1792224" cy="499871"/>
          </a:xfrm>
          <a:prstGeom prst="rect">
            <a:avLst/>
          </a:prstGeom>
          <a:blipFill>
            <a:blip r:embed="rId11" cstate="print"/>
            <a:stretch>
              <a:fillRect/>
            </a:stretch>
          </a:blipFill>
        </p:spPr>
        <p:txBody>
          <a:bodyPr wrap="square" lIns="0" tIns="0" rIns="0" bIns="0" rtlCol="0"/>
          <a:lstStyle/>
          <a:p>
            <a:endParaRPr/>
          </a:p>
        </p:txBody>
      </p:sp>
      <p:sp>
        <p:nvSpPr>
          <p:cNvPr id="25" name="object 25"/>
          <p:cNvSpPr/>
          <p:nvPr/>
        </p:nvSpPr>
        <p:spPr>
          <a:xfrm>
            <a:off x="225552" y="5978652"/>
            <a:ext cx="1639824" cy="499872"/>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1588008" y="5978652"/>
            <a:ext cx="2144267" cy="499872"/>
          </a:xfrm>
          <a:prstGeom prst="rect">
            <a:avLst/>
          </a:prstGeom>
          <a:blipFill>
            <a:blip r:embed="rId13" cstate="print"/>
            <a:stretch>
              <a:fillRect/>
            </a:stretch>
          </a:blipFill>
        </p:spPr>
        <p:txBody>
          <a:bodyPr wrap="square" lIns="0" tIns="0" rIns="0" bIns="0" rtlCol="0"/>
          <a:lstStyle/>
          <a:p>
            <a:endParaRPr/>
          </a:p>
        </p:txBody>
      </p:sp>
      <p:sp>
        <p:nvSpPr>
          <p:cNvPr id="28" name="object 28"/>
          <p:cNvSpPr/>
          <p:nvPr/>
        </p:nvSpPr>
        <p:spPr>
          <a:xfrm>
            <a:off x="2482850" y="4754117"/>
            <a:ext cx="576580" cy="546735"/>
          </a:xfrm>
          <a:custGeom>
            <a:avLst/>
            <a:gdLst/>
            <a:ahLst/>
            <a:cxnLst/>
            <a:rect l="l" t="t" r="r" b="b"/>
            <a:pathLst>
              <a:path w="576580" h="546735">
                <a:moveTo>
                  <a:pt x="576326" y="384555"/>
                </a:moveTo>
                <a:lnTo>
                  <a:pt x="0" y="384555"/>
                </a:lnTo>
                <a:lnTo>
                  <a:pt x="288163" y="546480"/>
                </a:lnTo>
                <a:lnTo>
                  <a:pt x="576326" y="384555"/>
                </a:lnTo>
                <a:close/>
              </a:path>
              <a:path w="576580" h="546735">
                <a:moveTo>
                  <a:pt x="432181" y="0"/>
                </a:moveTo>
                <a:lnTo>
                  <a:pt x="144018" y="0"/>
                </a:lnTo>
                <a:lnTo>
                  <a:pt x="144018" y="384555"/>
                </a:lnTo>
                <a:lnTo>
                  <a:pt x="432181" y="384555"/>
                </a:lnTo>
                <a:lnTo>
                  <a:pt x="432181" y="0"/>
                </a:lnTo>
                <a:close/>
              </a:path>
            </a:pathLst>
          </a:custGeom>
          <a:solidFill>
            <a:srgbClr val="99CC00"/>
          </a:solidFill>
        </p:spPr>
        <p:txBody>
          <a:bodyPr wrap="square" lIns="0" tIns="0" rIns="0" bIns="0" rtlCol="0"/>
          <a:lstStyle/>
          <a:p>
            <a:endParaRPr/>
          </a:p>
        </p:txBody>
      </p:sp>
      <p:sp>
        <p:nvSpPr>
          <p:cNvPr id="29" name="object 29"/>
          <p:cNvSpPr/>
          <p:nvPr/>
        </p:nvSpPr>
        <p:spPr>
          <a:xfrm>
            <a:off x="2626867" y="4713684"/>
            <a:ext cx="288290" cy="0"/>
          </a:xfrm>
          <a:custGeom>
            <a:avLst/>
            <a:gdLst/>
            <a:ahLst/>
            <a:cxnLst/>
            <a:rect l="l" t="t" r="r" b="b"/>
            <a:pathLst>
              <a:path w="288289">
                <a:moveTo>
                  <a:pt x="0" y="0"/>
                </a:moveTo>
                <a:lnTo>
                  <a:pt x="288137" y="0"/>
                </a:lnTo>
              </a:path>
            </a:pathLst>
          </a:custGeom>
          <a:ln w="40481">
            <a:solidFill>
              <a:srgbClr val="99CC00"/>
            </a:solidFill>
          </a:ln>
        </p:spPr>
        <p:txBody>
          <a:bodyPr wrap="square" lIns="0" tIns="0" rIns="0" bIns="0" rtlCol="0"/>
          <a:lstStyle/>
          <a:p>
            <a:endParaRPr/>
          </a:p>
        </p:txBody>
      </p:sp>
      <p:sp>
        <p:nvSpPr>
          <p:cNvPr id="30" name="object 30"/>
          <p:cNvSpPr/>
          <p:nvPr/>
        </p:nvSpPr>
        <p:spPr>
          <a:xfrm>
            <a:off x="2626867" y="4652979"/>
            <a:ext cx="288290" cy="20320"/>
          </a:xfrm>
          <a:custGeom>
            <a:avLst/>
            <a:gdLst/>
            <a:ahLst/>
            <a:cxnLst/>
            <a:rect l="l" t="t" r="r" b="b"/>
            <a:pathLst>
              <a:path w="288289" h="20320">
                <a:moveTo>
                  <a:pt x="0" y="20239"/>
                </a:moveTo>
                <a:lnTo>
                  <a:pt x="288137" y="20239"/>
                </a:lnTo>
                <a:lnTo>
                  <a:pt x="288137" y="0"/>
                </a:lnTo>
                <a:lnTo>
                  <a:pt x="0" y="0"/>
                </a:lnTo>
                <a:lnTo>
                  <a:pt x="0" y="20239"/>
                </a:lnTo>
                <a:close/>
              </a:path>
            </a:pathLst>
          </a:custGeom>
          <a:solidFill>
            <a:srgbClr val="99CC00"/>
          </a:solidFill>
        </p:spPr>
        <p:txBody>
          <a:bodyPr wrap="square" lIns="0" tIns="0" rIns="0" bIns="0" rtlCol="0"/>
          <a:lstStyle/>
          <a:p>
            <a:endParaRPr/>
          </a:p>
        </p:txBody>
      </p:sp>
      <p:sp>
        <p:nvSpPr>
          <p:cNvPr id="31" name="object 31"/>
          <p:cNvSpPr/>
          <p:nvPr/>
        </p:nvSpPr>
        <p:spPr>
          <a:xfrm>
            <a:off x="2482850" y="4754117"/>
            <a:ext cx="576580" cy="546735"/>
          </a:xfrm>
          <a:custGeom>
            <a:avLst/>
            <a:gdLst/>
            <a:ahLst/>
            <a:cxnLst/>
            <a:rect l="l" t="t" r="r" b="b"/>
            <a:pathLst>
              <a:path w="576580" h="546735">
                <a:moveTo>
                  <a:pt x="576326" y="384555"/>
                </a:moveTo>
                <a:lnTo>
                  <a:pt x="432181" y="384555"/>
                </a:lnTo>
                <a:lnTo>
                  <a:pt x="432181" y="0"/>
                </a:lnTo>
                <a:lnTo>
                  <a:pt x="144018" y="0"/>
                </a:lnTo>
                <a:lnTo>
                  <a:pt x="144018" y="384555"/>
                </a:lnTo>
                <a:lnTo>
                  <a:pt x="0" y="384555"/>
                </a:lnTo>
                <a:lnTo>
                  <a:pt x="288163" y="546480"/>
                </a:lnTo>
                <a:lnTo>
                  <a:pt x="576326" y="384555"/>
                </a:lnTo>
                <a:close/>
              </a:path>
            </a:pathLst>
          </a:custGeom>
          <a:ln w="12699">
            <a:solidFill>
              <a:srgbClr val="000000"/>
            </a:solidFill>
          </a:ln>
        </p:spPr>
        <p:txBody>
          <a:bodyPr wrap="square" lIns="0" tIns="0" rIns="0" bIns="0" rtlCol="0"/>
          <a:lstStyle/>
          <a:p>
            <a:endParaRPr/>
          </a:p>
        </p:txBody>
      </p:sp>
      <p:sp>
        <p:nvSpPr>
          <p:cNvPr id="32" name="object 32"/>
          <p:cNvSpPr/>
          <p:nvPr/>
        </p:nvSpPr>
        <p:spPr>
          <a:xfrm>
            <a:off x="2626867" y="4693443"/>
            <a:ext cx="288290" cy="40640"/>
          </a:xfrm>
          <a:custGeom>
            <a:avLst/>
            <a:gdLst/>
            <a:ahLst/>
            <a:cxnLst/>
            <a:rect l="l" t="t" r="r" b="b"/>
            <a:pathLst>
              <a:path w="288289" h="40639">
                <a:moveTo>
                  <a:pt x="0" y="40481"/>
                </a:moveTo>
                <a:lnTo>
                  <a:pt x="288137" y="40481"/>
                </a:lnTo>
                <a:lnTo>
                  <a:pt x="288137" y="0"/>
                </a:lnTo>
                <a:lnTo>
                  <a:pt x="0" y="0"/>
                </a:lnTo>
                <a:lnTo>
                  <a:pt x="0" y="40481"/>
                </a:lnTo>
                <a:close/>
              </a:path>
            </a:pathLst>
          </a:custGeom>
          <a:ln w="12700">
            <a:solidFill>
              <a:srgbClr val="000000"/>
            </a:solidFill>
          </a:ln>
        </p:spPr>
        <p:txBody>
          <a:bodyPr wrap="square" lIns="0" tIns="0" rIns="0" bIns="0" rtlCol="0"/>
          <a:lstStyle/>
          <a:p>
            <a:endParaRPr/>
          </a:p>
        </p:txBody>
      </p:sp>
      <p:sp>
        <p:nvSpPr>
          <p:cNvPr id="33" name="object 33"/>
          <p:cNvSpPr/>
          <p:nvPr/>
        </p:nvSpPr>
        <p:spPr>
          <a:xfrm>
            <a:off x="2620517" y="4646629"/>
            <a:ext cx="300990" cy="33020"/>
          </a:xfrm>
          <a:custGeom>
            <a:avLst/>
            <a:gdLst/>
            <a:ahLst/>
            <a:cxnLst/>
            <a:rect l="l" t="t" r="r" b="b"/>
            <a:pathLst>
              <a:path w="300989" h="33020">
                <a:moveTo>
                  <a:pt x="0" y="32939"/>
                </a:moveTo>
                <a:lnTo>
                  <a:pt x="300837" y="32939"/>
                </a:lnTo>
                <a:lnTo>
                  <a:pt x="300837" y="0"/>
                </a:lnTo>
                <a:lnTo>
                  <a:pt x="0" y="0"/>
                </a:lnTo>
                <a:lnTo>
                  <a:pt x="0" y="32939"/>
                </a:lnTo>
                <a:close/>
              </a:path>
            </a:pathLst>
          </a:custGeom>
          <a:solidFill>
            <a:srgbClr val="000000"/>
          </a:solidFill>
        </p:spPr>
        <p:txBody>
          <a:bodyPr wrap="square" lIns="0" tIns="0" rIns="0" bIns="0" rtlCol="0"/>
          <a:lstStyle/>
          <a:p>
            <a:endParaRPr/>
          </a:p>
        </p:txBody>
      </p:sp>
      <p:sp>
        <p:nvSpPr>
          <p:cNvPr id="34" name="object 34"/>
          <p:cNvSpPr/>
          <p:nvPr/>
        </p:nvSpPr>
        <p:spPr>
          <a:xfrm>
            <a:off x="7164451" y="4825619"/>
            <a:ext cx="576580" cy="546735"/>
          </a:xfrm>
          <a:custGeom>
            <a:avLst/>
            <a:gdLst/>
            <a:ahLst/>
            <a:cxnLst/>
            <a:rect l="l" t="t" r="r" b="b"/>
            <a:pathLst>
              <a:path w="576579" h="546735">
                <a:moveTo>
                  <a:pt x="576199" y="384555"/>
                </a:moveTo>
                <a:lnTo>
                  <a:pt x="0" y="384555"/>
                </a:lnTo>
                <a:lnTo>
                  <a:pt x="288035" y="546480"/>
                </a:lnTo>
                <a:lnTo>
                  <a:pt x="576199" y="384555"/>
                </a:lnTo>
                <a:close/>
              </a:path>
              <a:path w="576579" h="546735">
                <a:moveTo>
                  <a:pt x="432180" y="0"/>
                </a:moveTo>
                <a:lnTo>
                  <a:pt x="144018" y="0"/>
                </a:lnTo>
                <a:lnTo>
                  <a:pt x="144018" y="384555"/>
                </a:lnTo>
                <a:lnTo>
                  <a:pt x="432180" y="384555"/>
                </a:lnTo>
                <a:lnTo>
                  <a:pt x="432180" y="0"/>
                </a:lnTo>
                <a:close/>
              </a:path>
            </a:pathLst>
          </a:custGeom>
          <a:solidFill>
            <a:srgbClr val="99CC00"/>
          </a:solidFill>
        </p:spPr>
        <p:txBody>
          <a:bodyPr wrap="square" lIns="0" tIns="0" rIns="0" bIns="0" rtlCol="0"/>
          <a:lstStyle/>
          <a:p>
            <a:endParaRPr/>
          </a:p>
        </p:txBody>
      </p:sp>
      <p:sp>
        <p:nvSpPr>
          <p:cNvPr id="35" name="object 35"/>
          <p:cNvSpPr/>
          <p:nvPr/>
        </p:nvSpPr>
        <p:spPr>
          <a:xfrm>
            <a:off x="7308468" y="4785058"/>
            <a:ext cx="288290" cy="0"/>
          </a:xfrm>
          <a:custGeom>
            <a:avLst/>
            <a:gdLst/>
            <a:ahLst/>
            <a:cxnLst/>
            <a:rect l="l" t="t" r="r" b="b"/>
            <a:pathLst>
              <a:path w="288290">
                <a:moveTo>
                  <a:pt x="0" y="0"/>
                </a:moveTo>
                <a:lnTo>
                  <a:pt x="288124" y="0"/>
                </a:lnTo>
              </a:path>
            </a:pathLst>
          </a:custGeom>
          <a:ln w="40481">
            <a:solidFill>
              <a:srgbClr val="99CC00"/>
            </a:solidFill>
          </a:ln>
        </p:spPr>
        <p:txBody>
          <a:bodyPr wrap="square" lIns="0" tIns="0" rIns="0" bIns="0" rtlCol="0"/>
          <a:lstStyle/>
          <a:p>
            <a:endParaRPr/>
          </a:p>
        </p:txBody>
      </p:sp>
      <p:sp>
        <p:nvSpPr>
          <p:cNvPr id="36" name="object 36"/>
          <p:cNvSpPr/>
          <p:nvPr/>
        </p:nvSpPr>
        <p:spPr>
          <a:xfrm>
            <a:off x="7308468" y="4724353"/>
            <a:ext cx="288290" cy="20320"/>
          </a:xfrm>
          <a:custGeom>
            <a:avLst/>
            <a:gdLst/>
            <a:ahLst/>
            <a:cxnLst/>
            <a:rect l="l" t="t" r="r" b="b"/>
            <a:pathLst>
              <a:path w="288290" h="20320">
                <a:moveTo>
                  <a:pt x="0" y="20239"/>
                </a:moveTo>
                <a:lnTo>
                  <a:pt x="288124" y="20239"/>
                </a:lnTo>
                <a:lnTo>
                  <a:pt x="288124" y="0"/>
                </a:lnTo>
                <a:lnTo>
                  <a:pt x="0" y="0"/>
                </a:lnTo>
                <a:lnTo>
                  <a:pt x="0" y="20239"/>
                </a:lnTo>
                <a:close/>
              </a:path>
            </a:pathLst>
          </a:custGeom>
          <a:solidFill>
            <a:srgbClr val="99CC00"/>
          </a:solidFill>
        </p:spPr>
        <p:txBody>
          <a:bodyPr wrap="square" lIns="0" tIns="0" rIns="0" bIns="0" rtlCol="0"/>
          <a:lstStyle/>
          <a:p>
            <a:endParaRPr/>
          </a:p>
        </p:txBody>
      </p:sp>
      <p:sp>
        <p:nvSpPr>
          <p:cNvPr id="37" name="object 37"/>
          <p:cNvSpPr/>
          <p:nvPr/>
        </p:nvSpPr>
        <p:spPr>
          <a:xfrm>
            <a:off x="7164451" y="4825619"/>
            <a:ext cx="576580" cy="546735"/>
          </a:xfrm>
          <a:custGeom>
            <a:avLst/>
            <a:gdLst/>
            <a:ahLst/>
            <a:cxnLst/>
            <a:rect l="l" t="t" r="r" b="b"/>
            <a:pathLst>
              <a:path w="576579" h="546735">
                <a:moveTo>
                  <a:pt x="576199" y="384555"/>
                </a:moveTo>
                <a:lnTo>
                  <a:pt x="432180" y="384555"/>
                </a:lnTo>
                <a:lnTo>
                  <a:pt x="432180" y="0"/>
                </a:lnTo>
                <a:lnTo>
                  <a:pt x="144018" y="0"/>
                </a:lnTo>
                <a:lnTo>
                  <a:pt x="144018" y="384555"/>
                </a:lnTo>
                <a:lnTo>
                  <a:pt x="0" y="384555"/>
                </a:lnTo>
                <a:lnTo>
                  <a:pt x="288035" y="546480"/>
                </a:lnTo>
                <a:lnTo>
                  <a:pt x="576199" y="384555"/>
                </a:lnTo>
                <a:close/>
              </a:path>
            </a:pathLst>
          </a:custGeom>
          <a:ln w="12700">
            <a:solidFill>
              <a:srgbClr val="000000"/>
            </a:solidFill>
          </a:ln>
        </p:spPr>
        <p:txBody>
          <a:bodyPr wrap="square" lIns="0" tIns="0" rIns="0" bIns="0" rtlCol="0"/>
          <a:lstStyle/>
          <a:p>
            <a:endParaRPr/>
          </a:p>
        </p:txBody>
      </p:sp>
      <p:sp>
        <p:nvSpPr>
          <p:cNvPr id="38" name="object 38"/>
          <p:cNvSpPr/>
          <p:nvPr/>
        </p:nvSpPr>
        <p:spPr>
          <a:xfrm>
            <a:off x="7308468" y="4764817"/>
            <a:ext cx="288290" cy="40640"/>
          </a:xfrm>
          <a:custGeom>
            <a:avLst/>
            <a:gdLst/>
            <a:ahLst/>
            <a:cxnLst/>
            <a:rect l="l" t="t" r="r" b="b"/>
            <a:pathLst>
              <a:path w="288290" h="40639">
                <a:moveTo>
                  <a:pt x="0" y="40481"/>
                </a:moveTo>
                <a:lnTo>
                  <a:pt x="288124" y="40481"/>
                </a:lnTo>
                <a:lnTo>
                  <a:pt x="288124" y="0"/>
                </a:lnTo>
                <a:lnTo>
                  <a:pt x="0" y="0"/>
                </a:lnTo>
                <a:lnTo>
                  <a:pt x="0" y="40481"/>
                </a:lnTo>
                <a:close/>
              </a:path>
            </a:pathLst>
          </a:custGeom>
          <a:ln w="12700">
            <a:solidFill>
              <a:srgbClr val="000000"/>
            </a:solidFill>
          </a:ln>
        </p:spPr>
        <p:txBody>
          <a:bodyPr wrap="square" lIns="0" tIns="0" rIns="0" bIns="0" rtlCol="0"/>
          <a:lstStyle/>
          <a:p>
            <a:endParaRPr/>
          </a:p>
        </p:txBody>
      </p:sp>
      <p:sp>
        <p:nvSpPr>
          <p:cNvPr id="39" name="object 39"/>
          <p:cNvSpPr/>
          <p:nvPr/>
        </p:nvSpPr>
        <p:spPr>
          <a:xfrm>
            <a:off x="7302118" y="4718003"/>
            <a:ext cx="300990" cy="33020"/>
          </a:xfrm>
          <a:custGeom>
            <a:avLst/>
            <a:gdLst/>
            <a:ahLst/>
            <a:cxnLst/>
            <a:rect l="l" t="t" r="r" b="b"/>
            <a:pathLst>
              <a:path w="300990" h="33020">
                <a:moveTo>
                  <a:pt x="0" y="32939"/>
                </a:moveTo>
                <a:lnTo>
                  <a:pt x="300824" y="32939"/>
                </a:lnTo>
                <a:lnTo>
                  <a:pt x="300824" y="0"/>
                </a:lnTo>
                <a:lnTo>
                  <a:pt x="0" y="0"/>
                </a:lnTo>
                <a:lnTo>
                  <a:pt x="0" y="32939"/>
                </a:lnTo>
                <a:close/>
              </a:path>
            </a:pathLst>
          </a:custGeom>
          <a:solidFill>
            <a:srgbClr val="000000"/>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67408" y="380822"/>
            <a:ext cx="6413500" cy="848994"/>
          </a:xfrm>
          <a:prstGeom prst="rect">
            <a:avLst/>
          </a:prstGeom>
        </p:spPr>
        <p:txBody>
          <a:bodyPr vert="horz" wrap="square" lIns="0" tIns="12700" rIns="0" bIns="0" rtlCol="0">
            <a:spAutoFit/>
          </a:bodyPr>
          <a:lstStyle/>
          <a:p>
            <a:pPr marL="12700">
              <a:lnSpc>
                <a:spcPct val="100000"/>
              </a:lnSpc>
              <a:spcBef>
                <a:spcPts val="100"/>
              </a:spcBef>
            </a:pPr>
            <a:r>
              <a:rPr sz="5400" b="0" spc="695" dirty="0">
                <a:solidFill>
                  <a:srgbClr val="000000"/>
                </a:solidFill>
                <a:latin typeface="Calibri"/>
                <a:cs typeface="Calibri"/>
              </a:rPr>
              <a:t>Recursos</a:t>
            </a:r>
            <a:r>
              <a:rPr sz="5400" b="0" spc="340" dirty="0">
                <a:solidFill>
                  <a:srgbClr val="000000"/>
                </a:solidFill>
                <a:latin typeface="Calibri"/>
                <a:cs typeface="Calibri"/>
              </a:rPr>
              <a:t> </a:t>
            </a:r>
            <a:r>
              <a:rPr sz="5400" b="0" spc="605" dirty="0">
                <a:solidFill>
                  <a:srgbClr val="000000"/>
                </a:solidFill>
                <a:latin typeface="Calibri"/>
                <a:cs typeface="Calibri"/>
              </a:rPr>
              <a:t>Naturais</a:t>
            </a:r>
            <a:endParaRPr sz="5400">
              <a:latin typeface="Calibri"/>
              <a:cs typeface="Calibri"/>
            </a:endParaRPr>
          </a:p>
        </p:txBody>
      </p:sp>
      <p:sp>
        <p:nvSpPr>
          <p:cNvPr id="4" name="object 4"/>
          <p:cNvSpPr/>
          <p:nvPr/>
        </p:nvSpPr>
        <p:spPr>
          <a:xfrm>
            <a:off x="225552" y="4017264"/>
            <a:ext cx="2961132" cy="8991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01395" y="4687823"/>
            <a:ext cx="2167128" cy="89916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58495" y="4154500"/>
            <a:ext cx="2018664" cy="1367790"/>
          </a:xfrm>
          <a:prstGeom prst="rect">
            <a:avLst/>
          </a:prstGeom>
        </p:spPr>
        <p:txBody>
          <a:bodyPr vert="horz" wrap="square" lIns="0" tIns="13335" rIns="0" bIns="0" rtlCol="0">
            <a:spAutoFit/>
          </a:bodyPr>
          <a:lstStyle/>
          <a:p>
            <a:pPr marL="288290" marR="5080" indent="-276225">
              <a:lnSpc>
                <a:spcPct val="100000"/>
              </a:lnSpc>
              <a:spcBef>
                <a:spcPts val="105"/>
              </a:spcBef>
            </a:pPr>
            <a:r>
              <a:rPr sz="4400" b="1" dirty="0">
                <a:latin typeface="Comic Sans MS"/>
                <a:cs typeface="Comic Sans MS"/>
              </a:rPr>
              <a:t>Energia  fóssil</a:t>
            </a:r>
            <a:endParaRPr sz="4400">
              <a:latin typeface="Comic Sans MS"/>
              <a:cs typeface="Comic Sans MS"/>
            </a:endParaRPr>
          </a:p>
        </p:txBody>
      </p:sp>
      <p:sp>
        <p:nvSpPr>
          <p:cNvPr id="7" name="object 7"/>
          <p:cNvSpPr txBox="1"/>
          <p:nvPr/>
        </p:nvSpPr>
        <p:spPr>
          <a:xfrm>
            <a:off x="6209538" y="4154500"/>
            <a:ext cx="1987550" cy="1367790"/>
          </a:xfrm>
          <a:prstGeom prst="rect">
            <a:avLst/>
          </a:prstGeom>
        </p:spPr>
        <p:txBody>
          <a:bodyPr vert="horz" wrap="square" lIns="0" tIns="13335" rIns="0" bIns="0" rtlCol="0">
            <a:spAutoFit/>
          </a:bodyPr>
          <a:lstStyle/>
          <a:p>
            <a:pPr marL="47625" marR="5080" indent="-35560">
              <a:lnSpc>
                <a:spcPct val="100000"/>
              </a:lnSpc>
              <a:spcBef>
                <a:spcPts val="105"/>
              </a:spcBef>
            </a:pPr>
            <a:r>
              <a:rPr sz="4400" dirty="0">
                <a:latin typeface="Comic Sans MS"/>
                <a:cs typeface="Comic Sans MS"/>
              </a:rPr>
              <a:t>Energia  </a:t>
            </a:r>
            <a:r>
              <a:rPr sz="4400" spc="-5" dirty="0">
                <a:latin typeface="Comic Sans MS"/>
                <a:cs typeface="Comic Sans MS"/>
              </a:rPr>
              <a:t>nuclear</a:t>
            </a:r>
            <a:endParaRPr sz="4400">
              <a:latin typeface="Comic Sans MS"/>
              <a:cs typeface="Comic Sans MS"/>
            </a:endParaRPr>
          </a:p>
        </p:txBody>
      </p:sp>
      <p:sp>
        <p:nvSpPr>
          <p:cNvPr id="8" name="object 8"/>
          <p:cNvSpPr txBox="1"/>
          <p:nvPr/>
        </p:nvSpPr>
        <p:spPr>
          <a:xfrm>
            <a:off x="1013866" y="1847545"/>
            <a:ext cx="7111365" cy="1806575"/>
          </a:xfrm>
          <a:prstGeom prst="rect">
            <a:avLst/>
          </a:prstGeom>
        </p:spPr>
        <p:txBody>
          <a:bodyPr vert="horz" wrap="square" lIns="0" tIns="12700" rIns="0" bIns="0" rtlCol="0">
            <a:spAutoFit/>
          </a:bodyPr>
          <a:lstStyle/>
          <a:p>
            <a:pPr algn="ctr">
              <a:lnSpc>
                <a:spcPts val="5755"/>
              </a:lnSpc>
              <a:spcBef>
                <a:spcPts val="100"/>
              </a:spcBef>
            </a:pPr>
            <a:r>
              <a:rPr sz="4800" b="1" spc="-5" dirty="0">
                <a:solidFill>
                  <a:srgbClr val="FFFFFF"/>
                </a:solidFill>
                <a:latin typeface="Comic Sans MS"/>
                <a:cs typeface="Comic Sans MS"/>
              </a:rPr>
              <a:t>Recursos </a:t>
            </a:r>
            <a:r>
              <a:rPr sz="4800" b="1" spc="-10" dirty="0">
                <a:solidFill>
                  <a:srgbClr val="FFFFFF"/>
                </a:solidFill>
                <a:latin typeface="Comic Sans MS"/>
                <a:cs typeface="Comic Sans MS"/>
              </a:rPr>
              <a:t>não</a:t>
            </a:r>
            <a:r>
              <a:rPr sz="4800" b="1" spc="-65" dirty="0">
                <a:solidFill>
                  <a:srgbClr val="FFFFFF"/>
                </a:solidFill>
                <a:latin typeface="Comic Sans MS"/>
                <a:cs typeface="Comic Sans MS"/>
              </a:rPr>
              <a:t> </a:t>
            </a:r>
            <a:r>
              <a:rPr sz="4800" b="1" spc="-5" dirty="0">
                <a:solidFill>
                  <a:srgbClr val="FFFFFF"/>
                </a:solidFill>
                <a:latin typeface="Comic Sans MS"/>
                <a:cs typeface="Comic Sans MS"/>
              </a:rPr>
              <a:t>renováveis</a:t>
            </a:r>
            <a:endParaRPr sz="4800">
              <a:latin typeface="Comic Sans MS"/>
              <a:cs typeface="Comic Sans MS"/>
            </a:endParaRPr>
          </a:p>
          <a:p>
            <a:pPr marR="99060" algn="ctr">
              <a:lnSpc>
                <a:spcPts val="3835"/>
              </a:lnSpc>
            </a:pPr>
            <a:r>
              <a:rPr sz="3200" b="1" spc="-10" dirty="0">
                <a:latin typeface="Comic Sans MS"/>
                <a:cs typeface="Comic Sans MS"/>
              </a:rPr>
              <a:t>ou</a:t>
            </a:r>
            <a:endParaRPr sz="3200">
              <a:latin typeface="Comic Sans MS"/>
              <a:cs typeface="Comic Sans MS"/>
            </a:endParaRPr>
          </a:p>
          <a:p>
            <a:pPr marL="4445" algn="ctr">
              <a:lnSpc>
                <a:spcPct val="100000"/>
              </a:lnSpc>
              <a:spcBef>
                <a:spcPts val="105"/>
              </a:spcBef>
            </a:pPr>
            <a:r>
              <a:rPr sz="3600" b="1" spc="-5" dirty="0">
                <a:solidFill>
                  <a:srgbClr val="FFFFFF"/>
                </a:solidFill>
                <a:latin typeface="Comic Sans MS"/>
                <a:cs typeface="Comic Sans MS"/>
              </a:rPr>
              <a:t>Recursos</a:t>
            </a:r>
            <a:r>
              <a:rPr sz="3600" b="1" spc="-40" dirty="0">
                <a:solidFill>
                  <a:srgbClr val="FFFFFF"/>
                </a:solidFill>
                <a:latin typeface="Comic Sans MS"/>
                <a:cs typeface="Comic Sans MS"/>
              </a:rPr>
              <a:t> </a:t>
            </a:r>
            <a:r>
              <a:rPr sz="3600" b="1" dirty="0">
                <a:solidFill>
                  <a:srgbClr val="FFFFFF"/>
                </a:solidFill>
                <a:latin typeface="Comic Sans MS"/>
                <a:cs typeface="Comic Sans MS"/>
              </a:rPr>
              <a:t>minerais</a:t>
            </a:r>
            <a:endParaRPr sz="3600">
              <a:latin typeface="Comic Sans MS"/>
              <a:cs typeface="Comic Sans MS"/>
            </a:endParaRPr>
          </a:p>
        </p:txBody>
      </p:sp>
      <p:sp>
        <p:nvSpPr>
          <p:cNvPr id="9" name="object 9"/>
          <p:cNvSpPr/>
          <p:nvPr/>
        </p:nvSpPr>
        <p:spPr>
          <a:xfrm>
            <a:off x="2067432" y="3513709"/>
            <a:ext cx="753110" cy="649605"/>
          </a:xfrm>
          <a:custGeom>
            <a:avLst/>
            <a:gdLst/>
            <a:ahLst/>
            <a:cxnLst/>
            <a:rect l="l" t="t" r="r" b="b"/>
            <a:pathLst>
              <a:path w="753110" h="649604">
                <a:moveTo>
                  <a:pt x="41529" y="305688"/>
                </a:moveTo>
                <a:lnTo>
                  <a:pt x="0" y="608202"/>
                </a:lnTo>
                <a:lnTo>
                  <a:pt x="302514" y="649604"/>
                </a:lnTo>
                <a:lnTo>
                  <a:pt x="237236" y="563626"/>
                </a:lnTo>
                <a:lnTo>
                  <a:pt x="463725" y="391667"/>
                </a:lnTo>
                <a:lnTo>
                  <a:pt x="106806" y="391667"/>
                </a:lnTo>
                <a:lnTo>
                  <a:pt x="41529" y="305688"/>
                </a:lnTo>
                <a:close/>
              </a:path>
              <a:path w="753110" h="649604">
                <a:moveTo>
                  <a:pt x="622681" y="0"/>
                </a:moveTo>
                <a:lnTo>
                  <a:pt x="106806" y="391667"/>
                </a:lnTo>
                <a:lnTo>
                  <a:pt x="463725" y="391667"/>
                </a:lnTo>
                <a:lnTo>
                  <a:pt x="753110" y="171957"/>
                </a:lnTo>
                <a:lnTo>
                  <a:pt x="622681" y="0"/>
                </a:lnTo>
                <a:close/>
              </a:path>
            </a:pathLst>
          </a:custGeom>
          <a:solidFill>
            <a:srgbClr val="99CC00"/>
          </a:solidFill>
        </p:spPr>
        <p:txBody>
          <a:bodyPr wrap="square" lIns="0" tIns="0" rIns="0" bIns="0" rtlCol="0"/>
          <a:lstStyle/>
          <a:p>
            <a:endParaRPr/>
          </a:p>
        </p:txBody>
      </p:sp>
      <p:sp>
        <p:nvSpPr>
          <p:cNvPr id="10" name="object 10"/>
          <p:cNvSpPr/>
          <p:nvPr/>
        </p:nvSpPr>
        <p:spPr>
          <a:xfrm>
            <a:off x="2067432" y="3513709"/>
            <a:ext cx="753110" cy="649605"/>
          </a:xfrm>
          <a:custGeom>
            <a:avLst/>
            <a:gdLst/>
            <a:ahLst/>
            <a:cxnLst/>
            <a:rect l="l" t="t" r="r" b="b"/>
            <a:pathLst>
              <a:path w="753110" h="649604">
                <a:moveTo>
                  <a:pt x="41529" y="305688"/>
                </a:moveTo>
                <a:lnTo>
                  <a:pt x="106806" y="391667"/>
                </a:lnTo>
                <a:lnTo>
                  <a:pt x="622681" y="0"/>
                </a:lnTo>
                <a:lnTo>
                  <a:pt x="753110" y="171957"/>
                </a:lnTo>
                <a:lnTo>
                  <a:pt x="237236" y="563626"/>
                </a:lnTo>
                <a:lnTo>
                  <a:pt x="302514" y="649604"/>
                </a:lnTo>
                <a:lnTo>
                  <a:pt x="0" y="608202"/>
                </a:lnTo>
                <a:lnTo>
                  <a:pt x="41529" y="30568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4284726" y="3716401"/>
            <a:ext cx="431800" cy="863600"/>
          </a:xfrm>
          <a:custGeom>
            <a:avLst/>
            <a:gdLst/>
            <a:ahLst/>
            <a:cxnLst/>
            <a:rect l="l" t="t" r="r" b="b"/>
            <a:pathLst>
              <a:path w="431800" h="863600">
                <a:moveTo>
                  <a:pt x="431800" y="647573"/>
                </a:moveTo>
                <a:lnTo>
                  <a:pt x="0" y="647573"/>
                </a:lnTo>
                <a:lnTo>
                  <a:pt x="215900" y="863473"/>
                </a:lnTo>
                <a:lnTo>
                  <a:pt x="431800" y="647573"/>
                </a:lnTo>
                <a:close/>
              </a:path>
              <a:path w="431800" h="863600">
                <a:moveTo>
                  <a:pt x="323850" y="0"/>
                </a:moveTo>
                <a:lnTo>
                  <a:pt x="107950" y="0"/>
                </a:lnTo>
                <a:lnTo>
                  <a:pt x="107950" y="647573"/>
                </a:lnTo>
                <a:lnTo>
                  <a:pt x="323850" y="647573"/>
                </a:lnTo>
                <a:lnTo>
                  <a:pt x="323850" y="0"/>
                </a:lnTo>
                <a:close/>
              </a:path>
            </a:pathLst>
          </a:custGeom>
          <a:solidFill>
            <a:srgbClr val="99CC00"/>
          </a:solidFill>
        </p:spPr>
        <p:txBody>
          <a:bodyPr wrap="square" lIns="0" tIns="0" rIns="0" bIns="0" rtlCol="0"/>
          <a:lstStyle/>
          <a:p>
            <a:endParaRPr/>
          </a:p>
        </p:txBody>
      </p:sp>
      <p:sp>
        <p:nvSpPr>
          <p:cNvPr id="12" name="object 12"/>
          <p:cNvSpPr/>
          <p:nvPr/>
        </p:nvSpPr>
        <p:spPr>
          <a:xfrm>
            <a:off x="4284726" y="3716401"/>
            <a:ext cx="431800" cy="863600"/>
          </a:xfrm>
          <a:custGeom>
            <a:avLst/>
            <a:gdLst/>
            <a:ahLst/>
            <a:cxnLst/>
            <a:rect l="l" t="t" r="r" b="b"/>
            <a:pathLst>
              <a:path w="431800" h="863600">
                <a:moveTo>
                  <a:pt x="0" y="647573"/>
                </a:moveTo>
                <a:lnTo>
                  <a:pt x="107950" y="647573"/>
                </a:lnTo>
                <a:lnTo>
                  <a:pt x="107950" y="0"/>
                </a:lnTo>
                <a:lnTo>
                  <a:pt x="323850" y="0"/>
                </a:lnTo>
                <a:lnTo>
                  <a:pt x="323850" y="647573"/>
                </a:lnTo>
                <a:lnTo>
                  <a:pt x="431800" y="647573"/>
                </a:lnTo>
                <a:lnTo>
                  <a:pt x="215900" y="863473"/>
                </a:lnTo>
                <a:lnTo>
                  <a:pt x="0" y="647573"/>
                </a:lnTo>
                <a:close/>
              </a:path>
            </a:pathLst>
          </a:custGeom>
          <a:ln w="12700">
            <a:solidFill>
              <a:srgbClr val="000000"/>
            </a:solidFill>
          </a:ln>
        </p:spPr>
        <p:txBody>
          <a:bodyPr wrap="square" lIns="0" tIns="0" rIns="0" bIns="0" rtlCol="0"/>
          <a:lstStyle/>
          <a:p>
            <a:endParaRPr/>
          </a:p>
        </p:txBody>
      </p:sp>
      <p:sp>
        <p:nvSpPr>
          <p:cNvPr id="13" name="object 13"/>
          <p:cNvSpPr/>
          <p:nvPr/>
        </p:nvSpPr>
        <p:spPr>
          <a:xfrm>
            <a:off x="6262623" y="3496309"/>
            <a:ext cx="723265" cy="669290"/>
          </a:xfrm>
          <a:custGeom>
            <a:avLst/>
            <a:gdLst/>
            <a:ahLst/>
            <a:cxnLst/>
            <a:rect l="l" t="t" r="r" b="b"/>
            <a:pathLst>
              <a:path w="723265" h="669289">
                <a:moveTo>
                  <a:pt x="141604" y="0"/>
                </a:moveTo>
                <a:lnTo>
                  <a:pt x="0" y="163067"/>
                </a:lnTo>
                <a:lnTo>
                  <a:pt x="489203" y="587501"/>
                </a:lnTo>
                <a:lnTo>
                  <a:pt x="418465" y="669035"/>
                </a:lnTo>
                <a:lnTo>
                  <a:pt x="723010" y="647445"/>
                </a:lnTo>
                <a:lnTo>
                  <a:pt x="707294" y="424433"/>
                </a:lnTo>
                <a:lnTo>
                  <a:pt x="630808" y="424433"/>
                </a:lnTo>
                <a:lnTo>
                  <a:pt x="141604" y="0"/>
                </a:lnTo>
                <a:close/>
              </a:path>
              <a:path w="723265" h="669289">
                <a:moveTo>
                  <a:pt x="701548" y="342900"/>
                </a:moveTo>
                <a:lnTo>
                  <a:pt x="630808" y="424433"/>
                </a:lnTo>
                <a:lnTo>
                  <a:pt x="707294" y="424433"/>
                </a:lnTo>
                <a:lnTo>
                  <a:pt x="701548" y="342900"/>
                </a:lnTo>
                <a:close/>
              </a:path>
            </a:pathLst>
          </a:custGeom>
          <a:solidFill>
            <a:srgbClr val="99CC00"/>
          </a:solidFill>
        </p:spPr>
        <p:txBody>
          <a:bodyPr wrap="square" lIns="0" tIns="0" rIns="0" bIns="0" rtlCol="0"/>
          <a:lstStyle/>
          <a:p>
            <a:endParaRPr/>
          </a:p>
        </p:txBody>
      </p:sp>
      <p:sp>
        <p:nvSpPr>
          <p:cNvPr id="14" name="object 14"/>
          <p:cNvSpPr/>
          <p:nvPr/>
        </p:nvSpPr>
        <p:spPr>
          <a:xfrm>
            <a:off x="6262623" y="3496309"/>
            <a:ext cx="723265" cy="669290"/>
          </a:xfrm>
          <a:custGeom>
            <a:avLst/>
            <a:gdLst/>
            <a:ahLst/>
            <a:cxnLst/>
            <a:rect l="l" t="t" r="r" b="b"/>
            <a:pathLst>
              <a:path w="723265" h="669289">
                <a:moveTo>
                  <a:pt x="418465" y="669035"/>
                </a:moveTo>
                <a:lnTo>
                  <a:pt x="489203" y="587501"/>
                </a:lnTo>
                <a:lnTo>
                  <a:pt x="0" y="163067"/>
                </a:lnTo>
                <a:lnTo>
                  <a:pt x="141604" y="0"/>
                </a:lnTo>
                <a:lnTo>
                  <a:pt x="630808" y="424433"/>
                </a:lnTo>
                <a:lnTo>
                  <a:pt x="701548" y="342900"/>
                </a:lnTo>
                <a:lnTo>
                  <a:pt x="723010" y="647445"/>
                </a:lnTo>
                <a:lnTo>
                  <a:pt x="418465" y="669035"/>
                </a:lnTo>
                <a:close/>
              </a:path>
            </a:pathLst>
          </a:custGeom>
          <a:ln w="12699">
            <a:solidFill>
              <a:srgbClr val="000000"/>
            </a:solidFill>
          </a:ln>
        </p:spPr>
        <p:txBody>
          <a:bodyPr wrap="square" lIns="0" tIns="0" rIns="0" bIns="0" rtlCol="0"/>
          <a:lstStyle/>
          <a:p>
            <a:endParaRPr/>
          </a:p>
        </p:txBody>
      </p:sp>
      <p:sp>
        <p:nvSpPr>
          <p:cNvPr id="15" name="object 15"/>
          <p:cNvSpPr/>
          <p:nvPr/>
        </p:nvSpPr>
        <p:spPr>
          <a:xfrm>
            <a:off x="3294888" y="5305044"/>
            <a:ext cx="2598419" cy="58216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3994403" y="5731764"/>
            <a:ext cx="1197864" cy="582168"/>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3489959" y="6158482"/>
            <a:ext cx="2052827" cy="582168"/>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3282822" y="4563128"/>
            <a:ext cx="2216785" cy="2131695"/>
          </a:xfrm>
          <a:prstGeom prst="rect">
            <a:avLst/>
          </a:prstGeom>
        </p:spPr>
        <p:txBody>
          <a:bodyPr vert="horz" wrap="square" lIns="0" tIns="107950" rIns="0" bIns="0" rtlCol="0">
            <a:spAutoFit/>
          </a:bodyPr>
          <a:lstStyle/>
          <a:p>
            <a:pPr marL="12700">
              <a:lnSpc>
                <a:spcPct val="100000"/>
              </a:lnSpc>
              <a:spcBef>
                <a:spcPts val="850"/>
              </a:spcBef>
            </a:pPr>
            <a:r>
              <a:rPr sz="4400" dirty="0">
                <a:latin typeface="Comic Sans MS"/>
                <a:cs typeface="Comic Sans MS"/>
              </a:rPr>
              <a:t>minérios</a:t>
            </a:r>
            <a:endParaRPr sz="4400">
              <a:latin typeface="Comic Sans MS"/>
              <a:cs typeface="Comic Sans MS"/>
            </a:endParaRPr>
          </a:p>
          <a:p>
            <a:pPr marL="233679" marR="5080" algn="ctr">
              <a:lnSpc>
                <a:spcPct val="100000"/>
              </a:lnSpc>
              <a:spcBef>
                <a:spcPts val="470"/>
              </a:spcBef>
            </a:pPr>
            <a:r>
              <a:rPr sz="2800" b="1" spc="-5" dirty="0">
                <a:latin typeface="Comic Sans MS"/>
                <a:cs typeface="Comic Sans MS"/>
              </a:rPr>
              <a:t>Metálicos</a:t>
            </a:r>
            <a:r>
              <a:rPr sz="2800" b="1" spc="-65" dirty="0">
                <a:latin typeface="Comic Sans MS"/>
                <a:cs typeface="Comic Sans MS"/>
              </a:rPr>
              <a:t> </a:t>
            </a:r>
            <a:r>
              <a:rPr sz="2800" b="1" spc="-5" dirty="0">
                <a:latin typeface="Comic Sans MS"/>
                <a:cs typeface="Comic Sans MS"/>
              </a:rPr>
              <a:t>e  </a:t>
            </a:r>
            <a:r>
              <a:rPr sz="2800" b="1" spc="-10" dirty="0">
                <a:latin typeface="Comic Sans MS"/>
                <a:cs typeface="Comic Sans MS"/>
              </a:rPr>
              <a:t>não  </a:t>
            </a:r>
            <a:r>
              <a:rPr sz="2800" b="1" spc="-5" dirty="0">
                <a:latin typeface="Comic Sans MS"/>
                <a:cs typeface="Comic Sans MS"/>
              </a:rPr>
              <a:t>metálicos</a:t>
            </a:r>
            <a:endParaRPr sz="2800">
              <a:latin typeface="Comic Sans MS"/>
              <a:cs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29" y="0"/>
            <a:ext cx="9132570" cy="6857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20268" y="0"/>
            <a:ext cx="7962900" cy="133654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9387" y="1700276"/>
            <a:ext cx="2447925" cy="914400"/>
          </a:xfrm>
          <a:custGeom>
            <a:avLst/>
            <a:gdLst/>
            <a:ahLst/>
            <a:cxnLst/>
            <a:rect l="l" t="t" r="r" b="b"/>
            <a:pathLst>
              <a:path w="2447925" h="914400">
                <a:moveTo>
                  <a:pt x="0" y="914400"/>
                </a:moveTo>
                <a:lnTo>
                  <a:pt x="2447925" y="914400"/>
                </a:lnTo>
                <a:lnTo>
                  <a:pt x="2447925" y="0"/>
                </a:lnTo>
                <a:lnTo>
                  <a:pt x="0" y="0"/>
                </a:lnTo>
                <a:lnTo>
                  <a:pt x="0" y="914400"/>
                </a:lnTo>
                <a:close/>
              </a:path>
            </a:pathLst>
          </a:custGeom>
          <a:solidFill>
            <a:srgbClr val="FFFFFF">
              <a:alpha val="56861"/>
            </a:srgbClr>
          </a:solidFill>
        </p:spPr>
        <p:txBody>
          <a:bodyPr wrap="square" lIns="0" tIns="0" rIns="0" bIns="0" rtlCol="0"/>
          <a:lstStyle/>
          <a:p>
            <a:endParaRPr/>
          </a:p>
        </p:txBody>
      </p:sp>
      <p:sp>
        <p:nvSpPr>
          <p:cNvPr id="5" name="object 5"/>
          <p:cNvSpPr/>
          <p:nvPr/>
        </p:nvSpPr>
        <p:spPr>
          <a:xfrm>
            <a:off x="0" y="1528572"/>
            <a:ext cx="2877312" cy="109575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58267" y="1698447"/>
            <a:ext cx="2165985" cy="848994"/>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FF3300"/>
                </a:solidFill>
                <a:latin typeface="Comic Sans MS"/>
                <a:cs typeface="Comic Sans MS"/>
              </a:rPr>
              <a:t>carvão</a:t>
            </a:r>
            <a:endParaRPr sz="5400">
              <a:latin typeface="Comic Sans MS"/>
              <a:cs typeface="Comic Sans MS"/>
            </a:endParaRPr>
          </a:p>
        </p:txBody>
      </p:sp>
      <p:sp>
        <p:nvSpPr>
          <p:cNvPr id="7" name="object 7"/>
          <p:cNvSpPr/>
          <p:nvPr/>
        </p:nvSpPr>
        <p:spPr>
          <a:xfrm>
            <a:off x="2916301" y="2636773"/>
            <a:ext cx="3168650" cy="2308225"/>
          </a:xfrm>
          <a:custGeom>
            <a:avLst/>
            <a:gdLst/>
            <a:ahLst/>
            <a:cxnLst/>
            <a:rect l="l" t="t" r="r" b="b"/>
            <a:pathLst>
              <a:path w="3168650" h="2308225">
                <a:moveTo>
                  <a:pt x="0" y="2308225"/>
                </a:moveTo>
                <a:lnTo>
                  <a:pt x="3168650" y="2308225"/>
                </a:lnTo>
                <a:lnTo>
                  <a:pt x="3168650" y="0"/>
                </a:lnTo>
                <a:lnTo>
                  <a:pt x="0" y="0"/>
                </a:lnTo>
                <a:lnTo>
                  <a:pt x="0" y="2308225"/>
                </a:lnTo>
                <a:close/>
              </a:path>
            </a:pathLst>
          </a:custGeom>
          <a:solidFill>
            <a:srgbClr val="FFFFFF">
              <a:alpha val="58038"/>
            </a:srgbClr>
          </a:solidFill>
        </p:spPr>
        <p:txBody>
          <a:bodyPr wrap="square" lIns="0" tIns="0" rIns="0" bIns="0" rtlCol="0"/>
          <a:lstStyle/>
          <a:p>
            <a:endParaRPr/>
          </a:p>
        </p:txBody>
      </p:sp>
      <p:sp>
        <p:nvSpPr>
          <p:cNvPr id="8" name="object 8"/>
          <p:cNvSpPr/>
          <p:nvPr/>
        </p:nvSpPr>
        <p:spPr>
          <a:xfrm>
            <a:off x="2926079" y="2490216"/>
            <a:ext cx="3456432" cy="97688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953255" y="3221735"/>
            <a:ext cx="1400555" cy="976883"/>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737104" y="3953255"/>
            <a:ext cx="3569208" cy="976884"/>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3101085" y="2639948"/>
            <a:ext cx="2800985" cy="2220595"/>
          </a:xfrm>
          <a:prstGeom prst="rect">
            <a:avLst/>
          </a:prstGeom>
        </p:spPr>
        <p:txBody>
          <a:bodyPr vert="horz" wrap="square" lIns="0" tIns="12700" rIns="0" bIns="0" rtlCol="0">
            <a:spAutoFit/>
          </a:bodyPr>
          <a:lstStyle/>
          <a:p>
            <a:pPr marL="12065" marR="5080" algn="ctr">
              <a:lnSpc>
                <a:spcPct val="100000"/>
              </a:lnSpc>
              <a:spcBef>
                <a:spcPts val="100"/>
              </a:spcBef>
            </a:pPr>
            <a:r>
              <a:rPr sz="4800" b="1" dirty="0">
                <a:solidFill>
                  <a:srgbClr val="FF3300"/>
                </a:solidFill>
                <a:latin typeface="Comic Sans MS"/>
                <a:cs typeface="Comic Sans MS"/>
              </a:rPr>
              <a:t>Petróleo  e     </a:t>
            </a:r>
            <a:r>
              <a:rPr sz="4800" b="1" spc="-5" dirty="0">
                <a:solidFill>
                  <a:srgbClr val="FF3300"/>
                </a:solidFill>
                <a:latin typeface="Comic Sans MS"/>
                <a:cs typeface="Comic Sans MS"/>
              </a:rPr>
              <a:t>deri</a:t>
            </a:r>
            <a:r>
              <a:rPr sz="4800" b="1" spc="15" dirty="0">
                <a:solidFill>
                  <a:srgbClr val="FF3300"/>
                </a:solidFill>
                <a:latin typeface="Comic Sans MS"/>
                <a:cs typeface="Comic Sans MS"/>
              </a:rPr>
              <a:t>v</a:t>
            </a:r>
            <a:r>
              <a:rPr sz="4800" b="1" dirty="0">
                <a:solidFill>
                  <a:srgbClr val="FF3300"/>
                </a:solidFill>
                <a:latin typeface="Comic Sans MS"/>
                <a:cs typeface="Comic Sans MS"/>
              </a:rPr>
              <a:t>ados</a:t>
            </a:r>
            <a:endParaRPr sz="4800">
              <a:latin typeface="Comic Sans MS"/>
              <a:cs typeface="Comic Sans MS"/>
            </a:endParaRPr>
          </a:p>
        </p:txBody>
      </p:sp>
      <p:sp>
        <p:nvSpPr>
          <p:cNvPr id="12" name="object 12"/>
          <p:cNvSpPr/>
          <p:nvPr/>
        </p:nvSpPr>
        <p:spPr>
          <a:xfrm>
            <a:off x="6443726" y="1628775"/>
            <a:ext cx="2449830" cy="1922780"/>
          </a:xfrm>
          <a:custGeom>
            <a:avLst/>
            <a:gdLst/>
            <a:ahLst/>
            <a:cxnLst/>
            <a:rect l="l" t="t" r="r" b="b"/>
            <a:pathLst>
              <a:path w="2449829" h="1922779">
                <a:moveTo>
                  <a:pt x="0" y="1922526"/>
                </a:moveTo>
                <a:lnTo>
                  <a:pt x="2449449" y="1922526"/>
                </a:lnTo>
                <a:lnTo>
                  <a:pt x="2449449" y="0"/>
                </a:lnTo>
                <a:lnTo>
                  <a:pt x="0" y="0"/>
                </a:lnTo>
                <a:lnTo>
                  <a:pt x="0" y="1922526"/>
                </a:lnTo>
                <a:close/>
              </a:path>
            </a:pathLst>
          </a:custGeom>
          <a:solidFill>
            <a:srgbClr val="FFFFFF">
              <a:alpha val="47842"/>
            </a:srgbClr>
          </a:solidFill>
        </p:spPr>
        <p:txBody>
          <a:bodyPr wrap="square" lIns="0" tIns="0" rIns="0" bIns="0" rtlCol="0"/>
          <a:lstStyle/>
          <a:p>
            <a:endParaRPr/>
          </a:p>
        </p:txBody>
      </p:sp>
      <p:sp>
        <p:nvSpPr>
          <p:cNvPr id="13" name="object 13"/>
          <p:cNvSpPr/>
          <p:nvPr/>
        </p:nvSpPr>
        <p:spPr>
          <a:xfrm>
            <a:off x="6768083" y="1482852"/>
            <a:ext cx="1845564" cy="976884"/>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6175247" y="2580132"/>
            <a:ext cx="2968752" cy="976884"/>
          </a:xfrm>
          <a:prstGeom prst="rect">
            <a:avLst/>
          </a:prstGeom>
          <a:blipFill>
            <a:blip r:embed="rId9" cstate="print"/>
            <a:stretch>
              <a:fillRect/>
            </a:stretch>
          </a:blipFill>
        </p:spPr>
        <p:txBody>
          <a:bodyPr wrap="square" lIns="0" tIns="0" rIns="0" bIns="0" rtlCol="0"/>
          <a:lstStyle/>
          <a:p>
            <a:endParaRPr/>
          </a:p>
        </p:txBody>
      </p:sp>
      <p:sp>
        <p:nvSpPr>
          <p:cNvPr id="15" name="object 15"/>
          <p:cNvSpPr txBox="1"/>
          <p:nvPr/>
        </p:nvSpPr>
        <p:spPr>
          <a:xfrm>
            <a:off x="6539230" y="1266169"/>
            <a:ext cx="2261870" cy="2220595"/>
          </a:xfrm>
          <a:prstGeom prst="rect">
            <a:avLst/>
          </a:prstGeom>
        </p:spPr>
        <p:txBody>
          <a:bodyPr vert="horz" wrap="square" lIns="0" tIns="12065" rIns="0" bIns="0" rtlCol="0">
            <a:spAutoFit/>
          </a:bodyPr>
          <a:lstStyle/>
          <a:p>
            <a:pPr marL="12700" marR="5080" indent="592455">
              <a:lnSpc>
                <a:spcPct val="150000"/>
              </a:lnSpc>
              <a:spcBef>
                <a:spcPts val="95"/>
              </a:spcBef>
            </a:pPr>
            <a:r>
              <a:rPr sz="4800" b="1" dirty="0">
                <a:solidFill>
                  <a:srgbClr val="FF3300"/>
                </a:solidFill>
                <a:latin typeface="Comic Sans MS"/>
                <a:cs typeface="Comic Sans MS"/>
              </a:rPr>
              <a:t>Gás  Na</a:t>
            </a:r>
            <a:r>
              <a:rPr sz="4800" b="1" spc="-15" dirty="0">
                <a:solidFill>
                  <a:srgbClr val="FF3300"/>
                </a:solidFill>
                <a:latin typeface="Comic Sans MS"/>
                <a:cs typeface="Comic Sans MS"/>
              </a:rPr>
              <a:t>t</a:t>
            </a:r>
            <a:r>
              <a:rPr sz="4800" b="1" spc="-5" dirty="0">
                <a:solidFill>
                  <a:srgbClr val="FF3300"/>
                </a:solidFill>
                <a:latin typeface="Comic Sans MS"/>
                <a:cs typeface="Comic Sans MS"/>
              </a:rPr>
              <a:t>ural</a:t>
            </a:r>
            <a:endParaRPr sz="4800">
              <a:latin typeface="Comic Sans MS"/>
              <a:cs typeface="Comic Sans MS"/>
            </a:endParaRPr>
          </a:p>
        </p:txBody>
      </p:sp>
      <p:sp>
        <p:nvSpPr>
          <p:cNvPr id="16" name="object 16"/>
          <p:cNvSpPr txBox="1">
            <a:spLocks noGrp="1"/>
          </p:cNvSpPr>
          <p:nvPr>
            <p:ph type="title"/>
          </p:nvPr>
        </p:nvSpPr>
        <p:spPr>
          <a:xfrm>
            <a:off x="53339" y="0"/>
            <a:ext cx="7893684" cy="1245870"/>
          </a:xfrm>
          <a:prstGeom prst="rect">
            <a:avLst/>
          </a:prstGeom>
        </p:spPr>
        <p:txBody>
          <a:bodyPr vert="horz" wrap="square" lIns="0" tIns="13335" rIns="0" bIns="0" rtlCol="0">
            <a:spAutoFit/>
          </a:bodyPr>
          <a:lstStyle/>
          <a:p>
            <a:pPr marL="38100">
              <a:lnSpc>
                <a:spcPct val="100000"/>
              </a:lnSpc>
              <a:spcBef>
                <a:spcPts val="105"/>
              </a:spcBef>
            </a:pPr>
            <a:r>
              <a:rPr sz="2700" b="0" spc="-7" baseline="174382" dirty="0">
                <a:solidFill>
                  <a:srgbClr val="FFFF66"/>
                </a:solidFill>
                <a:latin typeface="Comic Sans MS"/>
                <a:cs typeface="Comic Sans MS"/>
              </a:rPr>
              <a:t>renováveis </a:t>
            </a:r>
            <a:r>
              <a:rPr sz="8000" spc="5" dirty="0"/>
              <a:t>Energia</a:t>
            </a:r>
            <a:r>
              <a:rPr sz="8000" spc="-275" dirty="0"/>
              <a:t> </a:t>
            </a:r>
            <a:r>
              <a:rPr sz="8000" spc="-5" dirty="0"/>
              <a:t>fóssil</a:t>
            </a:r>
            <a:endParaRPr sz="8000">
              <a:latin typeface="Comic Sans MS"/>
              <a:cs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1187" y="260413"/>
            <a:ext cx="7921625" cy="1189355"/>
          </a:xfrm>
          <a:custGeom>
            <a:avLst/>
            <a:gdLst/>
            <a:ahLst/>
            <a:cxnLst/>
            <a:rect l="l" t="t" r="r" b="b"/>
            <a:pathLst>
              <a:path w="7921625" h="1189355">
                <a:moveTo>
                  <a:pt x="0" y="1189037"/>
                </a:moveTo>
                <a:lnTo>
                  <a:pt x="7921625" y="1189037"/>
                </a:lnTo>
                <a:lnTo>
                  <a:pt x="7921625" y="0"/>
                </a:lnTo>
                <a:lnTo>
                  <a:pt x="0" y="0"/>
                </a:lnTo>
                <a:lnTo>
                  <a:pt x="0" y="1189037"/>
                </a:lnTo>
                <a:close/>
              </a:path>
            </a:pathLst>
          </a:custGeom>
          <a:solidFill>
            <a:srgbClr val="808080">
              <a:alpha val="30195"/>
            </a:srgbClr>
          </a:solidFill>
        </p:spPr>
        <p:txBody>
          <a:bodyPr wrap="square" lIns="0" tIns="0" rIns="0" bIns="0" rtlCol="0"/>
          <a:lstStyle/>
          <a:p>
            <a:endParaRPr/>
          </a:p>
        </p:txBody>
      </p:sp>
      <p:sp>
        <p:nvSpPr>
          <p:cNvPr id="3" name="object 3"/>
          <p:cNvSpPr txBox="1">
            <a:spLocks noGrp="1"/>
          </p:cNvSpPr>
          <p:nvPr>
            <p:ph type="title"/>
          </p:nvPr>
        </p:nvSpPr>
        <p:spPr>
          <a:xfrm>
            <a:off x="3132582" y="246075"/>
            <a:ext cx="2880995" cy="1123315"/>
          </a:xfrm>
          <a:prstGeom prst="rect">
            <a:avLst/>
          </a:prstGeom>
        </p:spPr>
        <p:txBody>
          <a:bodyPr vert="horz" wrap="square" lIns="0" tIns="12700" rIns="0" bIns="0" rtlCol="0">
            <a:spAutoFit/>
          </a:bodyPr>
          <a:lstStyle/>
          <a:p>
            <a:pPr marL="12700">
              <a:lnSpc>
                <a:spcPct val="100000"/>
              </a:lnSpc>
              <a:spcBef>
                <a:spcPts val="100"/>
              </a:spcBef>
            </a:pPr>
            <a:r>
              <a:rPr sz="7200" b="0" dirty="0">
                <a:solidFill>
                  <a:srgbClr val="000000"/>
                </a:solidFill>
                <a:latin typeface="Comic Sans MS"/>
                <a:cs typeface="Comic Sans MS"/>
              </a:rPr>
              <a:t>Carvão</a:t>
            </a:r>
            <a:endParaRPr sz="7200">
              <a:latin typeface="Comic Sans MS"/>
              <a:cs typeface="Comic Sans MS"/>
            </a:endParaRPr>
          </a:p>
        </p:txBody>
      </p:sp>
      <p:sp>
        <p:nvSpPr>
          <p:cNvPr id="4" name="object 4"/>
          <p:cNvSpPr/>
          <p:nvPr/>
        </p:nvSpPr>
        <p:spPr>
          <a:xfrm>
            <a:off x="104983" y="2594947"/>
            <a:ext cx="1011654" cy="3244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95755" y="2423160"/>
            <a:ext cx="1040892" cy="58216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86711" y="2423160"/>
            <a:ext cx="1662684" cy="58216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299459" y="2423160"/>
            <a:ext cx="880872" cy="58216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930396" y="2423160"/>
            <a:ext cx="2747772" cy="58216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139184" y="2909316"/>
            <a:ext cx="2351532" cy="10972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0" y="2849879"/>
            <a:ext cx="752856" cy="58216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455676" y="2849879"/>
            <a:ext cx="1548384" cy="582168"/>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706879" y="2849879"/>
            <a:ext cx="883919" cy="582168"/>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2293620" y="2849879"/>
            <a:ext cx="1682495" cy="582168"/>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79247" y="3336035"/>
            <a:ext cx="3709416" cy="109727"/>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3678935" y="2849879"/>
            <a:ext cx="1043939" cy="582168"/>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4425696" y="2849879"/>
            <a:ext cx="1598676" cy="582168"/>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5728715" y="2849879"/>
            <a:ext cx="949452" cy="582168"/>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0" y="3276600"/>
            <a:ext cx="2049780" cy="582168"/>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731264" y="3276600"/>
            <a:ext cx="1920239" cy="582168"/>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3331464" y="3276600"/>
            <a:ext cx="673608" cy="582168"/>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3683508" y="3276600"/>
            <a:ext cx="1121664" cy="582168"/>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4485132" y="3276600"/>
            <a:ext cx="1831848" cy="582168"/>
          </a:xfrm>
          <a:prstGeom prst="rect">
            <a:avLst/>
          </a:prstGeom>
          <a:blipFill>
            <a:blip r:embed="rId20" cstate="print"/>
            <a:stretch>
              <a:fillRect/>
            </a:stretch>
          </a:blipFill>
        </p:spPr>
        <p:txBody>
          <a:bodyPr wrap="square" lIns="0" tIns="0" rIns="0" bIns="0" rtlCol="0"/>
          <a:lstStyle/>
          <a:p>
            <a:endParaRPr/>
          </a:p>
        </p:txBody>
      </p:sp>
      <p:sp>
        <p:nvSpPr>
          <p:cNvPr id="23" name="object 23"/>
          <p:cNvSpPr/>
          <p:nvPr/>
        </p:nvSpPr>
        <p:spPr>
          <a:xfrm>
            <a:off x="3892296" y="3762755"/>
            <a:ext cx="2237231" cy="109728"/>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95431" y="4747634"/>
            <a:ext cx="477157" cy="305399"/>
          </a:xfrm>
          <a:prstGeom prst="rect">
            <a:avLst/>
          </a:prstGeom>
          <a:blipFill>
            <a:blip r:embed="rId22" cstate="print"/>
            <a:stretch>
              <a:fillRect/>
            </a:stretch>
          </a:blipFill>
        </p:spPr>
        <p:txBody>
          <a:bodyPr wrap="square" lIns="0" tIns="0" rIns="0" bIns="0" rtlCol="0"/>
          <a:lstStyle/>
          <a:p>
            <a:endParaRPr/>
          </a:p>
        </p:txBody>
      </p:sp>
      <p:sp>
        <p:nvSpPr>
          <p:cNvPr id="25" name="object 25"/>
          <p:cNvSpPr/>
          <p:nvPr/>
        </p:nvSpPr>
        <p:spPr>
          <a:xfrm>
            <a:off x="522731" y="4556759"/>
            <a:ext cx="1546859" cy="582168"/>
          </a:xfrm>
          <a:prstGeom prst="rect">
            <a:avLst/>
          </a:prstGeom>
          <a:blipFill>
            <a:blip r:embed="rId23" cstate="print"/>
            <a:stretch>
              <a:fillRect/>
            </a:stretch>
          </a:blipFill>
        </p:spPr>
        <p:txBody>
          <a:bodyPr wrap="square" lIns="0" tIns="0" rIns="0" bIns="0" rtlCol="0"/>
          <a:lstStyle/>
          <a:p>
            <a:endParaRPr/>
          </a:p>
        </p:txBody>
      </p:sp>
      <p:sp>
        <p:nvSpPr>
          <p:cNvPr id="26" name="object 26"/>
          <p:cNvSpPr/>
          <p:nvPr/>
        </p:nvSpPr>
        <p:spPr>
          <a:xfrm>
            <a:off x="1790700" y="4556759"/>
            <a:ext cx="1053084" cy="582168"/>
          </a:xfrm>
          <a:prstGeom prst="rect">
            <a:avLst/>
          </a:prstGeom>
          <a:blipFill>
            <a:blip r:embed="rId24" cstate="print"/>
            <a:stretch>
              <a:fillRect/>
            </a:stretch>
          </a:blipFill>
        </p:spPr>
        <p:txBody>
          <a:bodyPr wrap="square" lIns="0" tIns="0" rIns="0" bIns="0" rtlCol="0"/>
          <a:lstStyle/>
          <a:p>
            <a:endParaRPr/>
          </a:p>
        </p:txBody>
      </p:sp>
      <p:sp>
        <p:nvSpPr>
          <p:cNvPr id="27" name="object 27"/>
          <p:cNvSpPr/>
          <p:nvPr/>
        </p:nvSpPr>
        <p:spPr>
          <a:xfrm>
            <a:off x="2564892" y="4556759"/>
            <a:ext cx="1682495" cy="582168"/>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3968496" y="4556759"/>
            <a:ext cx="1033272" cy="582168"/>
          </a:xfrm>
          <a:prstGeom prst="rect">
            <a:avLst/>
          </a:prstGeom>
          <a:blipFill>
            <a:blip r:embed="rId25" cstate="print"/>
            <a:stretch>
              <a:fillRect/>
            </a:stretch>
          </a:blipFill>
        </p:spPr>
        <p:txBody>
          <a:bodyPr wrap="square" lIns="0" tIns="0" rIns="0" bIns="0" rtlCol="0"/>
          <a:lstStyle/>
          <a:p>
            <a:endParaRPr/>
          </a:p>
        </p:txBody>
      </p:sp>
      <p:sp>
        <p:nvSpPr>
          <p:cNvPr id="29" name="object 29"/>
          <p:cNvSpPr/>
          <p:nvPr/>
        </p:nvSpPr>
        <p:spPr>
          <a:xfrm>
            <a:off x="4722876" y="4556759"/>
            <a:ext cx="1955292" cy="582168"/>
          </a:xfrm>
          <a:prstGeom prst="rect">
            <a:avLst/>
          </a:prstGeom>
          <a:blipFill>
            <a:blip r:embed="rId26" cstate="print"/>
            <a:stretch>
              <a:fillRect/>
            </a:stretch>
          </a:blipFill>
        </p:spPr>
        <p:txBody>
          <a:bodyPr wrap="square" lIns="0" tIns="0" rIns="0" bIns="0" rtlCol="0"/>
          <a:lstStyle/>
          <a:p>
            <a:endParaRPr/>
          </a:p>
        </p:txBody>
      </p:sp>
      <p:sp>
        <p:nvSpPr>
          <p:cNvPr id="30" name="object 30"/>
          <p:cNvSpPr/>
          <p:nvPr/>
        </p:nvSpPr>
        <p:spPr>
          <a:xfrm>
            <a:off x="0" y="4983479"/>
            <a:ext cx="894588" cy="582168"/>
          </a:xfrm>
          <a:prstGeom prst="rect">
            <a:avLst/>
          </a:prstGeom>
          <a:blipFill>
            <a:blip r:embed="rId27" cstate="print"/>
            <a:stretch>
              <a:fillRect/>
            </a:stretch>
          </a:blipFill>
        </p:spPr>
        <p:txBody>
          <a:bodyPr wrap="square" lIns="0" tIns="0" rIns="0" bIns="0" rtlCol="0"/>
          <a:lstStyle/>
          <a:p>
            <a:endParaRPr/>
          </a:p>
        </p:txBody>
      </p:sp>
      <p:sp>
        <p:nvSpPr>
          <p:cNvPr id="31" name="object 31"/>
          <p:cNvSpPr/>
          <p:nvPr/>
        </p:nvSpPr>
        <p:spPr>
          <a:xfrm>
            <a:off x="1005839" y="4983479"/>
            <a:ext cx="2346960" cy="582168"/>
          </a:xfrm>
          <a:prstGeom prst="rect">
            <a:avLst/>
          </a:prstGeom>
          <a:blipFill>
            <a:blip r:embed="rId28" cstate="print"/>
            <a:stretch>
              <a:fillRect/>
            </a:stretch>
          </a:blipFill>
        </p:spPr>
        <p:txBody>
          <a:bodyPr wrap="square" lIns="0" tIns="0" rIns="0" bIns="0" rtlCol="0"/>
          <a:lstStyle/>
          <a:p>
            <a:endParaRPr/>
          </a:p>
        </p:txBody>
      </p:sp>
      <p:sp>
        <p:nvSpPr>
          <p:cNvPr id="32" name="object 32"/>
          <p:cNvSpPr/>
          <p:nvPr/>
        </p:nvSpPr>
        <p:spPr>
          <a:xfrm>
            <a:off x="3464052" y="4983479"/>
            <a:ext cx="1196339" cy="582168"/>
          </a:xfrm>
          <a:prstGeom prst="rect">
            <a:avLst/>
          </a:prstGeom>
          <a:blipFill>
            <a:blip r:embed="rId29" cstate="print"/>
            <a:stretch>
              <a:fillRect/>
            </a:stretch>
          </a:blipFill>
        </p:spPr>
        <p:txBody>
          <a:bodyPr wrap="square" lIns="0" tIns="0" rIns="0" bIns="0" rtlCol="0"/>
          <a:lstStyle/>
          <a:p>
            <a:endParaRPr/>
          </a:p>
        </p:txBody>
      </p:sp>
      <p:sp>
        <p:nvSpPr>
          <p:cNvPr id="33" name="object 33"/>
          <p:cNvSpPr/>
          <p:nvPr/>
        </p:nvSpPr>
        <p:spPr>
          <a:xfrm>
            <a:off x="4771644" y="4983479"/>
            <a:ext cx="1121664" cy="582168"/>
          </a:xfrm>
          <a:prstGeom prst="rect">
            <a:avLst/>
          </a:prstGeom>
          <a:blipFill>
            <a:blip r:embed="rId30" cstate="print"/>
            <a:stretch>
              <a:fillRect/>
            </a:stretch>
          </a:blipFill>
        </p:spPr>
        <p:txBody>
          <a:bodyPr wrap="square" lIns="0" tIns="0" rIns="0" bIns="0" rtlCol="0"/>
          <a:lstStyle/>
          <a:p>
            <a:endParaRPr/>
          </a:p>
        </p:txBody>
      </p:sp>
      <p:sp>
        <p:nvSpPr>
          <p:cNvPr id="34" name="object 34"/>
          <p:cNvSpPr/>
          <p:nvPr/>
        </p:nvSpPr>
        <p:spPr>
          <a:xfrm>
            <a:off x="6004559" y="4983479"/>
            <a:ext cx="673608" cy="582168"/>
          </a:xfrm>
          <a:prstGeom prst="rect">
            <a:avLst/>
          </a:prstGeom>
          <a:blipFill>
            <a:blip r:embed="rId31" cstate="print"/>
            <a:stretch>
              <a:fillRect/>
            </a:stretch>
          </a:blipFill>
        </p:spPr>
        <p:txBody>
          <a:bodyPr wrap="square" lIns="0" tIns="0" rIns="0" bIns="0" rtlCol="0"/>
          <a:lstStyle/>
          <a:p>
            <a:endParaRPr/>
          </a:p>
        </p:txBody>
      </p:sp>
      <p:sp>
        <p:nvSpPr>
          <p:cNvPr id="35" name="object 35"/>
          <p:cNvSpPr/>
          <p:nvPr/>
        </p:nvSpPr>
        <p:spPr>
          <a:xfrm>
            <a:off x="0" y="5410200"/>
            <a:ext cx="2465832" cy="582168"/>
          </a:xfrm>
          <a:prstGeom prst="rect">
            <a:avLst/>
          </a:prstGeom>
          <a:blipFill>
            <a:blip r:embed="rId32" cstate="print"/>
            <a:stretch>
              <a:fillRect/>
            </a:stretch>
          </a:blipFill>
        </p:spPr>
        <p:txBody>
          <a:bodyPr wrap="square" lIns="0" tIns="0" rIns="0" bIns="0" rtlCol="0"/>
          <a:lstStyle/>
          <a:p>
            <a:endParaRPr/>
          </a:p>
        </p:txBody>
      </p:sp>
      <p:sp>
        <p:nvSpPr>
          <p:cNvPr id="36" name="object 36"/>
          <p:cNvSpPr/>
          <p:nvPr/>
        </p:nvSpPr>
        <p:spPr>
          <a:xfrm>
            <a:off x="2490216" y="5410200"/>
            <a:ext cx="675132" cy="582168"/>
          </a:xfrm>
          <a:prstGeom prst="rect">
            <a:avLst/>
          </a:prstGeom>
          <a:blipFill>
            <a:blip r:embed="rId33" cstate="print"/>
            <a:stretch>
              <a:fillRect/>
            </a:stretch>
          </a:blipFill>
        </p:spPr>
        <p:txBody>
          <a:bodyPr wrap="square" lIns="0" tIns="0" rIns="0" bIns="0" rtlCol="0"/>
          <a:lstStyle/>
          <a:p>
            <a:endParaRPr/>
          </a:p>
        </p:txBody>
      </p:sp>
      <p:sp>
        <p:nvSpPr>
          <p:cNvPr id="37" name="object 37"/>
          <p:cNvSpPr/>
          <p:nvPr/>
        </p:nvSpPr>
        <p:spPr>
          <a:xfrm>
            <a:off x="3189732" y="5410200"/>
            <a:ext cx="672083" cy="582168"/>
          </a:xfrm>
          <a:prstGeom prst="rect">
            <a:avLst/>
          </a:prstGeom>
          <a:blipFill>
            <a:blip r:embed="rId34" cstate="print"/>
            <a:stretch>
              <a:fillRect/>
            </a:stretch>
          </a:blipFill>
        </p:spPr>
        <p:txBody>
          <a:bodyPr wrap="square" lIns="0" tIns="0" rIns="0" bIns="0" rtlCol="0"/>
          <a:lstStyle/>
          <a:p>
            <a:endParaRPr/>
          </a:p>
        </p:txBody>
      </p:sp>
      <p:sp>
        <p:nvSpPr>
          <p:cNvPr id="38" name="object 38"/>
          <p:cNvSpPr/>
          <p:nvPr/>
        </p:nvSpPr>
        <p:spPr>
          <a:xfrm>
            <a:off x="3886200" y="5410200"/>
            <a:ext cx="1920239" cy="582168"/>
          </a:xfrm>
          <a:prstGeom prst="rect">
            <a:avLst/>
          </a:prstGeom>
          <a:blipFill>
            <a:blip r:embed="rId35" cstate="print"/>
            <a:stretch>
              <a:fillRect/>
            </a:stretch>
          </a:blipFill>
        </p:spPr>
        <p:txBody>
          <a:bodyPr wrap="square" lIns="0" tIns="0" rIns="0" bIns="0" rtlCol="0"/>
          <a:lstStyle/>
          <a:p>
            <a:endParaRPr/>
          </a:p>
        </p:txBody>
      </p:sp>
      <p:sp>
        <p:nvSpPr>
          <p:cNvPr id="39" name="object 39"/>
          <p:cNvSpPr/>
          <p:nvPr/>
        </p:nvSpPr>
        <p:spPr>
          <a:xfrm>
            <a:off x="5830823" y="5410200"/>
            <a:ext cx="847344" cy="582168"/>
          </a:xfrm>
          <a:prstGeom prst="rect">
            <a:avLst/>
          </a:prstGeom>
          <a:blipFill>
            <a:blip r:embed="rId36" cstate="print"/>
            <a:stretch>
              <a:fillRect/>
            </a:stretch>
          </a:blipFill>
        </p:spPr>
        <p:txBody>
          <a:bodyPr wrap="square" lIns="0" tIns="0" rIns="0" bIns="0" rtlCol="0"/>
          <a:lstStyle/>
          <a:p>
            <a:endParaRPr/>
          </a:p>
        </p:txBody>
      </p:sp>
      <p:sp>
        <p:nvSpPr>
          <p:cNvPr id="40" name="object 40"/>
          <p:cNvSpPr/>
          <p:nvPr/>
        </p:nvSpPr>
        <p:spPr>
          <a:xfrm>
            <a:off x="79247" y="5896355"/>
            <a:ext cx="6411468" cy="109728"/>
          </a:xfrm>
          <a:prstGeom prst="rect">
            <a:avLst/>
          </a:prstGeom>
          <a:blipFill>
            <a:blip r:embed="rId37" cstate="print"/>
            <a:stretch>
              <a:fillRect/>
            </a:stretch>
          </a:blipFill>
        </p:spPr>
        <p:txBody>
          <a:bodyPr wrap="square" lIns="0" tIns="0" rIns="0" bIns="0" rtlCol="0"/>
          <a:lstStyle/>
          <a:p>
            <a:endParaRPr/>
          </a:p>
        </p:txBody>
      </p:sp>
      <p:sp>
        <p:nvSpPr>
          <p:cNvPr id="41" name="object 41"/>
          <p:cNvSpPr/>
          <p:nvPr/>
        </p:nvSpPr>
        <p:spPr>
          <a:xfrm>
            <a:off x="0" y="5836920"/>
            <a:ext cx="2525268" cy="582168"/>
          </a:xfrm>
          <a:prstGeom prst="rect">
            <a:avLst/>
          </a:prstGeom>
          <a:blipFill>
            <a:blip r:embed="rId38" cstate="print"/>
            <a:stretch>
              <a:fillRect/>
            </a:stretch>
          </a:blipFill>
        </p:spPr>
        <p:txBody>
          <a:bodyPr wrap="square" lIns="0" tIns="0" rIns="0" bIns="0" rtlCol="0"/>
          <a:lstStyle/>
          <a:p>
            <a:endParaRPr/>
          </a:p>
        </p:txBody>
      </p:sp>
      <p:sp>
        <p:nvSpPr>
          <p:cNvPr id="42" name="object 42"/>
          <p:cNvSpPr/>
          <p:nvPr/>
        </p:nvSpPr>
        <p:spPr>
          <a:xfrm>
            <a:off x="2206751" y="5836920"/>
            <a:ext cx="949451" cy="582168"/>
          </a:xfrm>
          <a:prstGeom prst="rect">
            <a:avLst/>
          </a:prstGeom>
          <a:blipFill>
            <a:blip r:embed="rId39" cstate="print"/>
            <a:stretch>
              <a:fillRect/>
            </a:stretch>
          </a:blipFill>
        </p:spPr>
        <p:txBody>
          <a:bodyPr wrap="square" lIns="0" tIns="0" rIns="0" bIns="0" rtlCol="0"/>
          <a:lstStyle/>
          <a:p>
            <a:endParaRPr/>
          </a:p>
        </p:txBody>
      </p:sp>
      <p:sp>
        <p:nvSpPr>
          <p:cNvPr id="43" name="object 43"/>
          <p:cNvSpPr/>
          <p:nvPr/>
        </p:nvSpPr>
        <p:spPr>
          <a:xfrm>
            <a:off x="2836164" y="5836920"/>
            <a:ext cx="1581912" cy="582168"/>
          </a:xfrm>
          <a:prstGeom prst="rect">
            <a:avLst/>
          </a:prstGeom>
          <a:blipFill>
            <a:blip r:embed="rId40" cstate="print"/>
            <a:stretch>
              <a:fillRect/>
            </a:stretch>
          </a:blipFill>
        </p:spPr>
        <p:txBody>
          <a:bodyPr wrap="square" lIns="0" tIns="0" rIns="0" bIns="0" rtlCol="0"/>
          <a:lstStyle/>
          <a:p>
            <a:endParaRPr/>
          </a:p>
        </p:txBody>
      </p:sp>
      <p:sp>
        <p:nvSpPr>
          <p:cNvPr id="44" name="object 44"/>
          <p:cNvSpPr/>
          <p:nvPr/>
        </p:nvSpPr>
        <p:spPr>
          <a:xfrm>
            <a:off x="3942588" y="5836920"/>
            <a:ext cx="629412" cy="582168"/>
          </a:xfrm>
          <a:prstGeom prst="rect">
            <a:avLst/>
          </a:prstGeom>
          <a:blipFill>
            <a:blip r:embed="rId41" cstate="print"/>
            <a:stretch>
              <a:fillRect/>
            </a:stretch>
          </a:blipFill>
        </p:spPr>
        <p:txBody>
          <a:bodyPr wrap="square" lIns="0" tIns="0" rIns="0" bIns="0" rtlCol="0"/>
          <a:lstStyle/>
          <a:p>
            <a:endParaRPr/>
          </a:p>
        </p:txBody>
      </p:sp>
      <p:sp>
        <p:nvSpPr>
          <p:cNvPr id="45" name="object 45"/>
          <p:cNvSpPr/>
          <p:nvPr/>
        </p:nvSpPr>
        <p:spPr>
          <a:xfrm>
            <a:off x="79247" y="6323076"/>
            <a:ext cx="4305300" cy="109728"/>
          </a:xfrm>
          <a:prstGeom prst="rect">
            <a:avLst/>
          </a:prstGeom>
          <a:blipFill>
            <a:blip r:embed="rId42" cstate="print"/>
            <a:stretch>
              <a:fillRect/>
            </a:stretch>
          </a:blipFill>
        </p:spPr>
        <p:txBody>
          <a:bodyPr wrap="square" lIns="0" tIns="0" rIns="0" bIns="0" rtlCol="0"/>
          <a:lstStyle/>
          <a:p>
            <a:endParaRPr/>
          </a:p>
        </p:txBody>
      </p:sp>
      <p:sp>
        <p:nvSpPr>
          <p:cNvPr id="46" name="object 46"/>
          <p:cNvSpPr/>
          <p:nvPr/>
        </p:nvSpPr>
        <p:spPr>
          <a:xfrm>
            <a:off x="91439" y="5924422"/>
            <a:ext cx="6332220" cy="0"/>
          </a:xfrm>
          <a:custGeom>
            <a:avLst/>
            <a:gdLst/>
            <a:ahLst/>
            <a:cxnLst/>
            <a:rect l="l" t="t" r="r" b="b"/>
            <a:pathLst>
              <a:path w="6332220">
                <a:moveTo>
                  <a:pt x="0" y="0"/>
                </a:moveTo>
                <a:lnTo>
                  <a:pt x="6332220" y="0"/>
                </a:lnTo>
              </a:path>
            </a:pathLst>
          </a:custGeom>
          <a:ln w="30480">
            <a:solidFill>
              <a:srgbClr val="000000"/>
            </a:solidFill>
          </a:ln>
        </p:spPr>
        <p:txBody>
          <a:bodyPr wrap="square" lIns="0" tIns="0" rIns="0" bIns="0" rtlCol="0"/>
          <a:lstStyle/>
          <a:p>
            <a:endParaRPr/>
          </a:p>
        </p:txBody>
      </p:sp>
      <p:sp>
        <p:nvSpPr>
          <p:cNvPr id="48" name="object 48"/>
          <p:cNvSpPr/>
          <p:nvPr/>
        </p:nvSpPr>
        <p:spPr>
          <a:xfrm>
            <a:off x="6516751" y="2924111"/>
            <a:ext cx="2627248" cy="2881376"/>
          </a:xfrm>
          <a:prstGeom prst="rect">
            <a:avLst/>
          </a:prstGeom>
          <a:blipFill>
            <a:blip r:embed="rId4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488" y="128642"/>
            <a:ext cx="4129068" cy="559593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43276" y="1700276"/>
            <a:ext cx="935355" cy="287655"/>
          </a:xfrm>
          <a:custGeom>
            <a:avLst/>
            <a:gdLst/>
            <a:ahLst/>
            <a:cxnLst/>
            <a:rect l="l" t="t" r="r" b="b"/>
            <a:pathLst>
              <a:path w="935354" h="287655">
                <a:moveTo>
                  <a:pt x="233680" y="0"/>
                </a:moveTo>
                <a:lnTo>
                  <a:pt x="0" y="143637"/>
                </a:lnTo>
                <a:lnTo>
                  <a:pt x="233680" y="287274"/>
                </a:lnTo>
                <a:lnTo>
                  <a:pt x="233680" y="215391"/>
                </a:lnTo>
                <a:lnTo>
                  <a:pt x="934974" y="215391"/>
                </a:lnTo>
                <a:lnTo>
                  <a:pt x="934974" y="71754"/>
                </a:lnTo>
                <a:lnTo>
                  <a:pt x="233680" y="71754"/>
                </a:lnTo>
                <a:lnTo>
                  <a:pt x="233680" y="0"/>
                </a:lnTo>
                <a:close/>
              </a:path>
            </a:pathLst>
          </a:custGeom>
          <a:solidFill>
            <a:srgbClr val="BADFE2"/>
          </a:solidFill>
        </p:spPr>
        <p:txBody>
          <a:bodyPr wrap="square" lIns="0" tIns="0" rIns="0" bIns="0" rtlCol="0"/>
          <a:lstStyle/>
          <a:p>
            <a:endParaRPr/>
          </a:p>
        </p:txBody>
      </p:sp>
      <p:sp>
        <p:nvSpPr>
          <p:cNvPr id="4" name="object 4"/>
          <p:cNvSpPr/>
          <p:nvPr/>
        </p:nvSpPr>
        <p:spPr>
          <a:xfrm>
            <a:off x="2843276" y="1700276"/>
            <a:ext cx="935355" cy="287655"/>
          </a:xfrm>
          <a:custGeom>
            <a:avLst/>
            <a:gdLst/>
            <a:ahLst/>
            <a:cxnLst/>
            <a:rect l="l" t="t" r="r" b="b"/>
            <a:pathLst>
              <a:path w="935354" h="287655">
                <a:moveTo>
                  <a:pt x="0" y="143637"/>
                </a:moveTo>
                <a:lnTo>
                  <a:pt x="233680" y="0"/>
                </a:lnTo>
                <a:lnTo>
                  <a:pt x="233680" y="71754"/>
                </a:lnTo>
                <a:lnTo>
                  <a:pt x="934974" y="71754"/>
                </a:lnTo>
                <a:lnTo>
                  <a:pt x="934974" y="215391"/>
                </a:lnTo>
                <a:lnTo>
                  <a:pt x="233680" y="215391"/>
                </a:lnTo>
                <a:lnTo>
                  <a:pt x="233680" y="287274"/>
                </a:lnTo>
                <a:lnTo>
                  <a:pt x="0" y="143637"/>
                </a:lnTo>
                <a:close/>
              </a:path>
            </a:pathLst>
          </a:custGeom>
          <a:ln w="12700">
            <a:solidFill>
              <a:srgbClr val="000000"/>
            </a:solidFill>
          </a:ln>
        </p:spPr>
        <p:txBody>
          <a:bodyPr wrap="square" lIns="0" tIns="0" rIns="0" bIns="0" rtlCol="0"/>
          <a:lstStyle/>
          <a:p>
            <a:endParaRPr/>
          </a:p>
        </p:txBody>
      </p:sp>
      <p:sp>
        <p:nvSpPr>
          <p:cNvPr id="5" name="object 5"/>
          <p:cNvSpPr txBox="1"/>
          <p:nvPr/>
        </p:nvSpPr>
        <p:spPr>
          <a:xfrm>
            <a:off x="4003675" y="1718309"/>
            <a:ext cx="848994"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omic Sans MS"/>
                <a:cs typeface="Comic Sans MS"/>
              </a:rPr>
              <a:t>Turfa</a:t>
            </a:r>
            <a:endParaRPr sz="2400">
              <a:latin typeface="Comic Sans MS"/>
              <a:cs typeface="Comic Sans MS"/>
            </a:endParaRPr>
          </a:p>
        </p:txBody>
      </p:sp>
      <p:sp>
        <p:nvSpPr>
          <p:cNvPr id="6" name="object 6"/>
          <p:cNvSpPr/>
          <p:nvPr/>
        </p:nvSpPr>
        <p:spPr>
          <a:xfrm>
            <a:off x="3203575" y="2781300"/>
            <a:ext cx="935355" cy="287655"/>
          </a:xfrm>
          <a:custGeom>
            <a:avLst/>
            <a:gdLst/>
            <a:ahLst/>
            <a:cxnLst/>
            <a:rect l="l" t="t" r="r" b="b"/>
            <a:pathLst>
              <a:path w="935354" h="287655">
                <a:moveTo>
                  <a:pt x="233807" y="0"/>
                </a:moveTo>
                <a:lnTo>
                  <a:pt x="0" y="143637"/>
                </a:lnTo>
                <a:lnTo>
                  <a:pt x="233807" y="287274"/>
                </a:lnTo>
                <a:lnTo>
                  <a:pt x="233807" y="215519"/>
                </a:lnTo>
                <a:lnTo>
                  <a:pt x="935101" y="215519"/>
                </a:lnTo>
                <a:lnTo>
                  <a:pt x="935101" y="71882"/>
                </a:lnTo>
                <a:lnTo>
                  <a:pt x="233807" y="71882"/>
                </a:lnTo>
                <a:lnTo>
                  <a:pt x="233807" y="0"/>
                </a:lnTo>
                <a:close/>
              </a:path>
            </a:pathLst>
          </a:custGeom>
          <a:solidFill>
            <a:srgbClr val="BADFE2"/>
          </a:solidFill>
        </p:spPr>
        <p:txBody>
          <a:bodyPr wrap="square" lIns="0" tIns="0" rIns="0" bIns="0" rtlCol="0"/>
          <a:lstStyle/>
          <a:p>
            <a:endParaRPr/>
          </a:p>
        </p:txBody>
      </p:sp>
      <p:sp>
        <p:nvSpPr>
          <p:cNvPr id="7" name="object 7"/>
          <p:cNvSpPr/>
          <p:nvPr/>
        </p:nvSpPr>
        <p:spPr>
          <a:xfrm>
            <a:off x="3203575" y="2781300"/>
            <a:ext cx="935355" cy="287655"/>
          </a:xfrm>
          <a:custGeom>
            <a:avLst/>
            <a:gdLst/>
            <a:ahLst/>
            <a:cxnLst/>
            <a:rect l="l" t="t" r="r" b="b"/>
            <a:pathLst>
              <a:path w="935354" h="287655">
                <a:moveTo>
                  <a:pt x="0" y="143637"/>
                </a:moveTo>
                <a:lnTo>
                  <a:pt x="233807" y="0"/>
                </a:lnTo>
                <a:lnTo>
                  <a:pt x="233807" y="71882"/>
                </a:lnTo>
                <a:lnTo>
                  <a:pt x="935101" y="71882"/>
                </a:lnTo>
                <a:lnTo>
                  <a:pt x="935101" y="215519"/>
                </a:lnTo>
                <a:lnTo>
                  <a:pt x="233807" y="215519"/>
                </a:lnTo>
                <a:lnTo>
                  <a:pt x="233807" y="287274"/>
                </a:lnTo>
                <a:lnTo>
                  <a:pt x="0" y="143637"/>
                </a:lnTo>
                <a:close/>
              </a:path>
            </a:pathLst>
          </a:custGeom>
          <a:ln w="12700">
            <a:solidFill>
              <a:srgbClr val="000000"/>
            </a:solidFill>
          </a:ln>
        </p:spPr>
        <p:txBody>
          <a:bodyPr wrap="square" lIns="0" tIns="0" rIns="0" bIns="0" rtlCol="0"/>
          <a:lstStyle/>
          <a:p>
            <a:endParaRPr/>
          </a:p>
        </p:txBody>
      </p:sp>
      <p:sp>
        <p:nvSpPr>
          <p:cNvPr id="8" name="object 8"/>
          <p:cNvSpPr/>
          <p:nvPr/>
        </p:nvSpPr>
        <p:spPr>
          <a:xfrm>
            <a:off x="3708400" y="3933825"/>
            <a:ext cx="935355" cy="287655"/>
          </a:xfrm>
          <a:custGeom>
            <a:avLst/>
            <a:gdLst/>
            <a:ahLst/>
            <a:cxnLst/>
            <a:rect l="l" t="t" r="r" b="b"/>
            <a:pathLst>
              <a:path w="935354" h="287654">
                <a:moveTo>
                  <a:pt x="233807" y="0"/>
                </a:moveTo>
                <a:lnTo>
                  <a:pt x="0" y="143637"/>
                </a:lnTo>
                <a:lnTo>
                  <a:pt x="233807" y="287274"/>
                </a:lnTo>
                <a:lnTo>
                  <a:pt x="233807" y="215519"/>
                </a:lnTo>
                <a:lnTo>
                  <a:pt x="935101" y="215519"/>
                </a:lnTo>
                <a:lnTo>
                  <a:pt x="935101" y="71881"/>
                </a:lnTo>
                <a:lnTo>
                  <a:pt x="233807" y="71881"/>
                </a:lnTo>
                <a:lnTo>
                  <a:pt x="233807" y="0"/>
                </a:lnTo>
                <a:close/>
              </a:path>
            </a:pathLst>
          </a:custGeom>
          <a:solidFill>
            <a:srgbClr val="BADFE2"/>
          </a:solidFill>
        </p:spPr>
        <p:txBody>
          <a:bodyPr wrap="square" lIns="0" tIns="0" rIns="0" bIns="0" rtlCol="0"/>
          <a:lstStyle/>
          <a:p>
            <a:endParaRPr/>
          </a:p>
        </p:txBody>
      </p:sp>
      <p:sp>
        <p:nvSpPr>
          <p:cNvPr id="9" name="object 9"/>
          <p:cNvSpPr/>
          <p:nvPr/>
        </p:nvSpPr>
        <p:spPr>
          <a:xfrm>
            <a:off x="3708400" y="3933825"/>
            <a:ext cx="935355" cy="287655"/>
          </a:xfrm>
          <a:custGeom>
            <a:avLst/>
            <a:gdLst/>
            <a:ahLst/>
            <a:cxnLst/>
            <a:rect l="l" t="t" r="r" b="b"/>
            <a:pathLst>
              <a:path w="935354" h="287654">
                <a:moveTo>
                  <a:pt x="0" y="143637"/>
                </a:moveTo>
                <a:lnTo>
                  <a:pt x="233807" y="0"/>
                </a:lnTo>
                <a:lnTo>
                  <a:pt x="233807" y="71881"/>
                </a:lnTo>
                <a:lnTo>
                  <a:pt x="935101" y="71881"/>
                </a:lnTo>
                <a:lnTo>
                  <a:pt x="935101" y="215519"/>
                </a:lnTo>
                <a:lnTo>
                  <a:pt x="233807" y="215519"/>
                </a:lnTo>
                <a:lnTo>
                  <a:pt x="233807" y="287274"/>
                </a:lnTo>
                <a:lnTo>
                  <a:pt x="0" y="143637"/>
                </a:lnTo>
                <a:close/>
              </a:path>
            </a:pathLst>
          </a:custGeom>
          <a:ln w="12700">
            <a:solidFill>
              <a:srgbClr val="000000"/>
            </a:solidFill>
          </a:ln>
        </p:spPr>
        <p:txBody>
          <a:bodyPr wrap="square" lIns="0" tIns="0" rIns="0" bIns="0" rtlCol="0"/>
          <a:lstStyle/>
          <a:p>
            <a:endParaRPr/>
          </a:p>
        </p:txBody>
      </p:sp>
      <p:sp>
        <p:nvSpPr>
          <p:cNvPr id="10" name="object 10"/>
          <p:cNvSpPr/>
          <p:nvPr/>
        </p:nvSpPr>
        <p:spPr>
          <a:xfrm>
            <a:off x="4284726" y="5157723"/>
            <a:ext cx="935355" cy="287655"/>
          </a:xfrm>
          <a:custGeom>
            <a:avLst/>
            <a:gdLst/>
            <a:ahLst/>
            <a:cxnLst/>
            <a:rect l="l" t="t" r="r" b="b"/>
            <a:pathLst>
              <a:path w="935354" h="287654">
                <a:moveTo>
                  <a:pt x="233679" y="0"/>
                </a:moveTo>
                <a:lnTo>
                  <a:pt x="0" y="143763"/>
                </a:lnTo>
                <a:lnTo>
                  <a:pt x="233679" y="287400"/>
                </a:lnTo>
                <a:lnTo>
                  <a:pt x="233679" y="215519"/>
                </a:lnTo>
                <a:lnTo>
                  <a:pt x="934974" y="215519"/>
                </a:lnTo>
                <a:lnTo>
                  <a:pt x="934974" y="71881"/>
                </a:lnTo>
                <a:lnTo>
                  <a:pt x="233679" y="71881"/>
                </a:lnTo>
                <a:lnTo>
                  <a:pt x="233679" y="0"/>
                </a:lnTo>
                <a:close/>
              </a:path>
            </a:pathLst>
          </a:custGeom>
          <a:solidFill>
            <a:srgbClr val="BADFE2"/>
          </a:solidFill>
        </p:spPr>
        <p:txBody>
          <a:bodyPr wrap="square" lIns="0" tIns="0" rIns="0" bIns="0" rtlCol="0"/>
          <a:lstStyle/>
          <a:p>
            <a:endParaRPr/>
          </a:p>
        </p:txBody>
      </p:sp>
      <p:sp>
        <p:nvSpPr>
          <p:cNvPr id="11" name="object 11"/>
          <p:cNvSpPr/>
          <p:nvPr/>
        </p:nvSpPr>
        <p:spPr>
          <a:xfrm>
            <a:off x="4284726" y="5157723"/>
            <a:ext cx="935355" cy="287655"/>
          </a:xfrm>
          <a:custGeom>
            <a:avLst/>
            <a:gdLst/>
            <a:ahLst/>
            <a:cxnLst/>
            <a:rect l="l" t="t" r="r" b="b"/>
            <a:pathLst>
              <a:path w="935354" h="287654">
                <a:moveTo>
                  <a:pt x="0" y="143763"/>
                </a:moveTo>
                <a:lnTo>
                  <a:pt x="233679" y="0"/>
                </a:lnTo>
                <a:lnTo>
                  <a:pt x="233679" y="71881"/>
                </a:lnTo>
                <a:lnTo>
                  <a:pt x="934974" y="71881"/>
                </a:lnTo>
                <a:lnTo>
                  <a:pt x="934974" y="215519"/>
                </a:lnTo>
                <a:lnTo>
                  <a:pt x="233679" y="215519"/>
                </a:lnTo>
                <a:lnTo>
                  <a:pt x="233679" y="287400"/>
                </a:lnTo>
                <a:lnTo>
                  <a:pt x="0" y="143763"/>
                </a:lnTo>
                <a:close/>
              </a:path>
            </a:pathLst>
          </a:custGeom>
          <a:ln w="12700">
            <a:solidFill>
              <a:srgbClr val="000000"/>
            </a:solidFill>
          </a:ln>
        </p:spPr>
        <p:txBody>
          <a:bodyPr wrap="square" lIns="0" tIns="0" rIns="0" bIns="0" rtlCol="0"/>
          <a:lstStyle/>
          <a:p>
            <a:endParaRPr/>
          </a:p>
        </p:txBody>
      </p:sp>
      <p:sp>
        <p:nvSpPr>
          <p:cNvPr id="12" name="object 12"/>
          <p:cNvSpPr txBox="1"/>
          <p:nvPr/>
        </p:nvSpPr>
        <p:spPr>
          <a:xfrm>
            <a:off x="4291076" y="2726563"/>
            <a:ext cx="99695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omic Sans MS"/>
                <a:cs typeface="Comic Sans MS"/>
              </a:rPr>
              <a:t>Lignite</a:t>
            </a:r>
            <a:endParaRPr sz="2400">
              <a:latin typeface="Comic Sans MS"/>
              <a:cs typeface="Comic Sans MS"/>
            </a:endParaRPr>
          </a:p>
        </p:txBody>
      </p:sp>
      <p:sp>
        <p:nvSpPr>
          <p:cNvPr id="13" name="object 13"/>
          <p:cNvSpPr txBox="1"/>
          <p:nvPr/>
        </p:nvSpPr>
        <p:spPr>
          <a:xfrm>
            <a:off x="4795773" y="3807967"/>
            <a:ext cx="1743075" cy="2125980"/>
          </a:xfrm>
          <a:prstGeom prst="rect">
            <a:avLst/>
          </a:prstGeom>
        </p:spPr>
        <p:txBody>
          <a:bodyPr vert="horz" wrap="square" lIns="0" tIns="12700" rIns="0" bIns="0" rtlCol="0">
            <a:spAutoFit/>
          </a:bodyPr>
          <a:lstStyle/>
          <a:p>
            <a:pPr marL="12700" marR="429895">
              <a:lnSpc>
                <a:spcPct val="100000"/>
              </a:lnSpc>
              <a:spcBef>
                <a:spcPts val="100"/>
              </a:spcBef>
            </a:pPr>
            <a:r>
              <a:rPr sz="2400" spc="-5" dirty="0">
                <a:latin typeface="Comic Sans MS"/>
                <a:cs typeface="Comic Sans MS"/>
              </a:rPr>
              <a:t>Carvão  b</a:t>
            </a:r>
            <a:r>
              <a:rPr sz="2400" spc="5" dirty="0">
                <a:latin typeface="Comic Sans MS"/>
                <a:cs typeface="Comic Sans MS"/>
              </a:rPr>
              <a:t>e</a:t>
            </a:r>
            <a:r>
              <a:rPr sz="2400" spc="-5" dirty="0">
                <a:latin typeface="Comic Sans MS"/>
                <a:cs typeface="Comic Sans MS"/>
              </a:rPr>
              <a:t>tumino  so</a:t>
            </a:r>
            <a:endParaRPr sz="2400">
              <a:latin typeface="Comic Sans MS"/>
              <a:cs typeface="Comic Sans MS"/>
            </a:endParaRPr>
          </a:p>
          <a:p>
            <a:pPr marL="660400" marR="5080">
              <a:lnSpc>
                <a:spcPct val="100000"/>
              </a:lnSpc>
              <a:spcBef>
                <a:spcPts val="2135"/>
              </a:spcBef>
            </a:pPr>
            <a:r>
              <a:rPr sz="2400" spc="-5" dirty="0">
                <a:latin typeface="Comic Sans MS"/>
                <a:cs typeface="Comic Sans MS"/>
              </a:rPr>
              <a:t>Antraci  te</a:t>
            </a:r>
            <a:endParaRPr sz="2400">
              <a:latin typeface="Comic Sans MS"/>
              <a:cs typeface="Comic Sans MS"/>
            </a:endParaRPr>
          </a:p>
        </p:txBody>
      </p:sp>
      <p:sp>
        <p:nvSpPr>
          <p:cNvPr id="14" name="object 14"/>
          <p:cNvSpPr/>
          <p:nvPr/>
        </p:nvSpPr>
        <p:spPr>
          <a:xfrm>
            <a:off x="6443726" y="1628775"/>
            <a:ext cx="649605" cy="3961129"/>
          </a:xfrm>
          <a:custGeom>
            <a:avLst/>
            <a:gdLst/>
            <a:ahLst/>
            <a:cxnLst/>
            <a:rect l="l" t="t" r="r" b="b"/>
            <a:pathLst>
              <a:path w="649604" h="3961129">
                <a:moveTo>
                  <a:pt x="649224" y="2970657"/>
                </a:moveTo>
                <a:lnTo>
                  <a:pt x="0" y="2970657"/>
                </a:lnTo>
                <a:lnTo>
                  <a:pt x="324612" y="3960812"/>
                </a:lnTo>
                <a:lnTo>
                  <a:pt x="649224" y="2970657"/>
                </a:lnTo>
                <a:close/>
              </a:path>
              <a:path w="649604" h="3961129">
                <a:moveTo>
                  <a:pt x="486918" y="0"/>
                </a:moveTo>
                <a:lnTo>
                  <a:pt x="162305" y="0"/>
                </a:lnTo>
                <a:lnTo>
                  <a:pt x="162305" y="2970657"/>
                </a:lnTo>
                <a:lnTo>
                  <a:pt x="486918" y="2970657"/>
                </a:lnTo>
                <a:lnTo>
                  <a:pt x="486918" y="0"/>
                </a:lnTo>
                <a:close/>
              </a:path>
            </a:pathLst>
          </a:custGeom>
          <a:solidFill>
            <a:srgbClr val="BADFE2"/>
          </a:solidFill>
        </p:spPr>
        <p:txBody>
          <a:bodyPr wrap="square" lIns="0" tIns="0" rIns="0" bIns="0" rtlCol="0"/>
          <a:lstStyle/>
          <a:p>
            <a:endParaRPr/>
          </a:p>
        </p:txBody>
      </p:sp>
      <p:sp>
        <p:nvSpPr>
          <p:cNvPr id="15" name="object 15"/>
          <p:cNvSpPr/>
          <p:nvPr/>
        </p:nvSpPr>
        <p:spPr>
          <a:xfrm>
            <a:off x="6443726" y="1628775"/>
            <a:ext cx="649605" cy="3961129"/>
          </a:xfrm>
          <a:custGeom>
            <a:avLst/>
            <a:gdLst/>
            <a:ahLst/>
            <a:cxnLst/>
            <a:rect l="l" t="t" r="r" b="b"/>
            <a:pathLst>
              <a:path w="649604" h="3961129">
                <a:moveTo>
                  <a:pt x="0" y="2970657"/>
                </a:moveTo>
                <a:lnTo>
                  <a:pt x="162305" y="2970657"/>
                </a:lnTo>
                <a:lnTo>
                  <a:pt x="162305" y="0"/>
                </a:lnTo>
                <a:lnTo>
                  <a:pt x="486918" y="0"/>
                </a:lnTo>
                <a:lnTo>
                  <a:pt x="486918" y="2970657"/>
                </a:lnTo>
                <a:lnTo>
                  <a:pt x="649224" y="2970657"/>
                </a:lnTo>
                <a:lnTo>
                  <a:pt x="324612" y="3960812"/>
                </a:lnTo>
                <a:lnTo>
                  <a:pt x="0" y="2970657"/>
                </a:lnTo>
                <a:close/>
              </a:path>
            </a:pathLst>
          </a:custGeom>
          <a:ln w="12699">
            <a:solidFill>
              <a:srgbClr val="000000"/>
            </a:solidFill>
          </a:ln>
        </p:spPr>
        <p:txBody>
          <a:bodyPr wrap="square" lIns="0" tIns="0" rIns="0" bIns="0" rtlCol="0"/>
          <a:lstStyle/>
          <a:p>
            <a:endParaRPr/>
          </a:p>
        </p:txBody>
      </p:sp>
      <p:sp>
        <p:nvSpPr>
          <p:cNvPr id="16" name="object 16"/>
          <p:cNvSpPr txBox="1"/>
          <p:nvPr/>
        </p:nvSpPr>
        <p:spPr>
          <a:xfrm>
            <a:off x="7172706" y="1646935"/>
            <a:ext cx="1891030" cy="441579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omic Sans MS"/>
                <a:cs typeface="Comic Sans MS"/>
              </a:rPr>
              <a:t>Aumento </a:t>
            </a:r>
            <a:r>
              <a:rPr sz="2400" spc="-10" dirty="0">
                <a:latin typeface="Comic Sans MS"/>
                <a:cs typeface="Comic Sans MS"/>
              </a:rPr>
              <a:t>da  </a:t>
            </a:r>
            <a:r>
              <a:rPr sz="2400" spc="-5" dirty="0">
                <a:latin typeface="Comic Sans MS"/>
                <a:cs typeface="Comic Sans MS"/>
              </a:rPr>
              <a:t>percentagem  de</a:t>
            </a:r>
            <a:r>
              <a:rPr sz="2400" spc="-40" dirty="0">
                <a:latin typeface="Comic Sans MS"/>
                <a:cs typeface="Comic Sans MS"/>
              </a:rPr>
              <a:t> </a:t>
            </a:r>
            <a:r>
              <a:rPr sz="2400" dirty="0">
                <a:latin typeface="Comic Sans MS"/>
                <a:cs typeface="Comic Sans MS"/>
              </a:rPr>
              <a:t>carbono</a:t>
            </a:r>
            <a:endParaRPr sz="2400">
              <a:latin typeface="Comic Sans MS"/>
              <a:cs typeface="Comic Sans MS"/>
            </a:endParaRPr>
          </a:p>
          <a:p>
            <a:pPr marL="12700" marR="328295">
              <a:lnSpc>
                <a:spcPct val="100000"/>
              </a:lnSpc>
              <a:spcBef>
                <a:spcPts val="1440"/>
              </a:spcBef>
            </a:pPr>
            <a:r>
              <a:rPr sz="2400" spc="-5" dirty="0">
                <a:latin typeface="Comic Sans MS"/>
                <a:cs typeface="Comic Sans MS"/>
              </a:rPr>
              <a:t>Diminuição  </a:t>
            </a:r>
            <a:r>
              <a:rPr sz="2400" spc="-10" dirty="0">
                <a:latin typeface="Comic Sans MS"/>
                <a:cs typeface="Comic Sans MS"/>
              </a:rPr>
              <a:t>da  </a:t>
            </a:r>
            <a:r>
              <a:rPr sz="2400" dirty="0">
                <a:latin typeface="Comic Sans MS"/>
                <a:cs typeface="Comic Sans MS"/>
              </a:rPr>
              <a:t>quanti</a:t>
            </a:r>
            <a:r>
              <a:rPr sz="2400" spc="-10" dirty="0">
                <a:latin typeface="Comic Sans MS"/>
                <a:cs typeface="Comic Sans MS"/>
              </a:rPr>
              <a:t>d</a:t>
            </a:r>
            <a:r>
              <a:rPr sz="2400" dirty="0">
                <a:latin typeface="Comic Sans MS"/>
                <a:cs typeface="Comic Sans MS"/>
              </a:rPr>
              <a:t>ade  </a:t>
            </a:r>
            <a:r>
              <a:rPr sz="2400" spc="-5" dirty="0">
                <a:latin typeface="Comic Sans MS"/>
                <a:cs typeface="Comic Sans MS"/>
              </a:rPr>
              <a:t>de</a:t>
            </a:r>
            <a:r>
              <a:rPr sz="2400" spc="-35" dirty="0">
                <a:latin typeface="Comic Sans MS"/>
                <a:cs typeface="Comic Sans MS"/>
              </a:rPr>
              <a:t> </a:t>
            </a:r>
            <a:r>
              <a:rPr sz="2400" spc="-5" dirty="0">
                <a:latin typeface="Comic Sans MS"/>
                <a:cs typeface="Comic Sans MS"/>
              </a:rPr>
              <a:t>água</a:t>
            </a:r>
            <a:endParaRPr sz="2400">
              <a:latin typeface="Comic Sans MS"/>
              <a:cs typeface="Comic Sans MS"/>
            </a:endParaRPr>
          </a:p>
          <a:p>
            <a:pPr marL="12700" marR="229870">
              <a:lnSpc>
                <a:spcPct val="100000"/>
              </a:lnSpc>
              <a:spcBef>
                <a:spcPts val="1445"/>
              </a:spcBef>
            </a:pPr>
            <a:r>
              <a:rPr sz="2400" spc="-5" dirty="0">
                <a:latin typeface="Comic Sans MS"/>
                <a:cs typeface="Comic Sans MS"/>
              </a:rPr>
              <a:t>Diminuição  </a:t>
            </a:r>
            <a:r>
              <a:rPr sz="2400" spc="-10" dirty="0">
                <a:latin typeface="Comic Sans MS"/>
                <a:cs typeface="Comic Sans MS"/>
              </a:rPr>
              <a:t>de  </a:t>
            </a:r>
            <a:r>
              <a:rPr sz="2400" dirty="0">
                <a:latin typeface="Comic Sans MS"/>
                <a:cs typeface="Comic Sans MS"/>
              </a:rPr>
              <a:t>subst</a:t>
            </a:r>
            <a:r>
              <a:rPr sz="2400" spc="-15" dirty="0">
                <a:latin typeface="Comic Sans MS"/>
                <a:cs typeface="Comic Sans MS"/>
              </a:rPr>
              <a:t>â</a:t>
            </a:r>
            <a:r>
              <a:rPr sz="2400" spc="-5" dirty="0">
                <a:latin typeface="Comic Sans MS"/>
                <a:cs typeface="Comic Sans MS"/>
              </a:rPr>
              <a:t>n</a:t>
            </a:r>
            <a:r>
              <a:rPr sz="2400" dirty="0">
                <a:latin typeface="Comic Sans MS"/>
                <a:cs typeface="Comic Sans MS"/>
              </a:rPr>
              <a:t>c</a:t>
            </a:r>
            <a:r>
              <a:rPr sz="2400" spc="-5" dirty="0">
                <a:latin typeface="Comic Sans MS"/>
                <a:cs typeface="Comic Sans MS"/>
              </a:rPr>
              <a:t>ias  voláteis</a:t>
            </a:r>
            <a:endParaRPr sz="2400">
              <a:latin typeface="Comic Sans MS"/>
              <a:cs typeface="Comic Sans MS"/>
            </a:endParaRPr>
          </a:p>
        </p:txBody>
      </p:sp>
      <p:sp>
        <p:nvSpPr>
          <p:cNvPr id="17" name="object 17"/>
          <p:cNvSpPr txBox="1">
            <a:spLocks noGrp="1"/>
          </p:cNvSpPr>
          <p:nvPr>
            <p:ph type="title"/>
          </p:nvPr>
        </p:nvSpPr>
        <p:spPr>
          <a:xfrm>
            <a:off x="3132582" y="0"/>
            <a:ext cx="2880995" cy="1123315"/>
          </a:xfrm>
          <a:prstGeom prst="rect">
            <a:avLst/>
          </a:prstGeom>
        </p:spPr>
        <p:txBody>
          <a:bodyPr vert="horz" wrap="square" lIns="0" tIns="12700" rIns="0" bIns="0" rtlCol="0">
            <a:spAutoFit/>
          </a:bodyPr>
          <a:lstStyle/>
          <a:p>
            <a:pPr marL="12700">
              <a:lnSpc>
                <a:spcPct val="100000"/>
              </a:lnSpc>
              <a:spcBef>
                <a:spcPts val="100"/>
              </a:spcBef>
            </a:pPr>
            <a:r>
              <a:rPr sz="7200" b="0" dirty="0">
                <a:solidFill>
                  <a:srgbClr val="000000"/>
                </a:solidFill>
                <a:latin typeface="Comic Sans MS"/>
                <a:cs typeface="Comic Sans MS"/>
              </a:rPr>
              <a:t>Carvão</a:t>
            </a:r>
            <a:endParaRPr sz="7200">
              <a:latin typeface="Comic Sans MS"/>
              <a:cs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391411" y="720851"/>
            <a:ext cx="6412992" cy="1569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014472" y="1818132"/>
            <a:ext cx="3168396" cy="156972"/>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027298" y="1869313"/>
            <a:ext cx="3089275" cy="0"/>
          </a:xfrm>
          <a:custGeom>
            <a:avLst/>
            <a:gdLst/>
            <a:ahLst/>
            <a:cxnLst/>
            <a:rect l="l" t="t" r="r" b="b"/>
            <a:pathLst>
              <a:path w="3089275">
                <a:moveTo>
                  <a:pt x="0" y="0"/>
                </a:moveTo>
                <a:lnTo>
                  <a:pt x="3089148" y="0"/>
                </a:lnTo>
              </a:path>
            </a:pathLst>
          </a:custGeom>
          <a:ln w="77724">
            <a:solidFill>
              <a:srgbClr val="000000"/>
            </a:solidFill>
          </a:ln>
        </p:spPr>
        <p:txBody>
          <a:bodyPr wrap="square" lIns="0" tIns="0" rIns="0" bIns="0" rtlCol="0"/>
          <a:lstStyle/>
          <a:p>
            <a:endParaRPr/>
          </a:p>
        </p:txBody>
      </p:sp>
      <p:sp>
        <p:nvSpPr>
          <p:cNvPr id="12" name="object 12"/>
          <p:cNvSpPr/>
          <p:nvPr/>
        </p:nvSpPr>
        <p:spPr>
          <a:xfrm>
            <a:off x="30480" y="2759303"/>
            <a:ext cx="9144000" cy="460375"/>
          </a:xfrm>
          <a:custGeom>
            <a:avLst/>
            <a:gdLst/>
            <a:ahLst/>
            <a:cxnLst/>
            <a:rect l="l" t="t" r="r" b="b"/>
            <a:pathLst>
              <a:path w="9144000" h="460375">
                <a:moveTo>
                  <a:pt x="0" y="460375"/>
                </a:moveTo>
                <a:lnTo>
                  <a:pt x="9144000" y="460375"/>
                </a:lnTo>
                <a:lnTo>
                  <a:pt x="9144000" y="0"/>
                </a:lnTo>
                <a:lnTo>
                  <a:pt x="0" y="0"/>
                </a:lnTo>
                <a:lnTo>
                  <a:pt x="0" y="460375"/>
                </a:lnTo>
                <a:close/>
              </a:path>
            </a:pathLst>
          </a:custGeom>
          <a:solidFill>
            <a:srgbClr val="FFFFFF">
              <a:alpha val="41175"/>
            </a:srgbClr>
          </a:solidFill>
        </p:spPr>
        <p:txBody>
          <a:bodyPr wrap="square" lIns="0" tIns="0" rIns="0" bIns="0" rtlCol="0"/>
          <a:lstStyle/>
          <a:p>
            <a:endParaRPr/>
          </a:p>
        </p:txBody>
      </p:sp>
      <p:sp>
        <p:nvSpPr>
          <p:cNvPr id="19" name="Retângulo 18">
            <a:extLst>
              <a:ext uri="{FF2B5EF4-FFF2-40B4-BE49-F238E27FC236}">
                <a16:creationId xmlns:a16="http://schemas.microsoft.com/office/drawing/2014/main" id="{F4291B9C-9196-40C9-BA34-0AE777CA1090}"/>
              </a:ext>
            </a:extLst>
          </p:cNvPr>
          <p:cNvSpPr/>
          <p:nvPr/>
        </p:nvSpPr>
        <p:spPr>
          <a:xfrm>
            <a:off x="914400" y="3674746"/>
            <a:ext cx="7239000" cy="1815882"/>
          </a:xfrm>
          <a:prstGeom prst="rect">
            <a:avLst/>
          </a:prstGeom>
        </p:spPr>
        <p:txBody>
          <a:bodyPr wrap="square">
            <a:spAutoFit/>
          </a:bodyPr>
          <a:lstStyle/>
          <a:p>
            <a:r>
              <a:rPr lang="pt-BR" sz="2800" dirty="0">
                <a:latin typeface="arial" panose="020B0604020202020204" pitchFamily="34" charset="0"/>
              </a:rPr>
              <a:t>o </a:t>
            </a:r>
            <a:r>
              <a:rPr lang="pt-BR" sz="2800" b="1" dirty="0">
                <a:latin typeface="arial" panose="020B0604020202020204" pitchFamily="34" charset="0"/>
              </a:rPr>
              <a:t>petróleo</a:t>
            </a:r>
            <a:r>
              <a:rPr lang="pt-BR" sz="2800" dirty="0">
                <a:latin typeface="arial" panose="020B0604020202020204" pitchFamily="34" charset="0"/>
              </a:rPr>
              <a:t> é formado pelo processo de decomposição da matéria orgânica: restos vegetais, algas, alguns tipos de plâncton e restos de animais marinhos -</a:t>
            </a:r>
            <a:endParaRPr lang="pt-BR" sz="2800" dirty="0"/>
          </a:p>
        </p:txBody>
      </p:sp>
      <p:sp>
        <p:nvSpPr>
          <p:cNvPr id="20" name="Título 19">
            <a:extLst>
              <a:ext uri="{FF2B5EF4-FFF2-40B4-BE49-F238E27FC236}">
                <a16:creationId xmlns:a16="http://schemas.microsoft.com/office/drawing/2014/main" id="{276A0D36-F5AE-49F9-86A7-102BC24CE036}"/>
              </a:ext>
            </a:extLst>
          </p:cNvPr>
          <p:cNvSpPr>
            <a:spLocks noGrp="1"/>
          </p:cNvSpPr>
          <p:nvPr>
            <p:ph type="title"/>
          </p:nvPr>
        </p:nvSpPr>
        <p:spPr>
          <a:xfrm>
            <a:off x="609600" y="955644"/>
            <a:ext cx="6930490" cy="897604"/>
          </a:xfrm>
        </p:spPr>
        <p:txBody>
          <a:bodyPr/>
          <a:lstStyle/>
          <a:p>
            <a:r>
              <a:rPr lang="pt-BR" b="1" dirty="0"/>
              <a:t>PETRÓLEO</a:t>
            </a:r>
            <a:r>
              <a:rPr lang="pt-BR"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5287" y="765175"/>
            <a:ext cx="8316849" cy="48672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63675" y="731519"/>
            <a:ext cx="6215380" cy="0"/>
          </a:xfrm>
          <a:custGeom>
            <a:avLst/>
            <a:gdLst/>
            <a:ahLst/>
            <a:cxnLst/>
            <a:rect l="l" t="t" r="r" b="b"/>
            <a:pathLst>
              <a:path w="6215380">
                <a:moveTo>
                  <a:pt x="0" y="0"/>
                </a:moveTo>
                <a:lnTo>
                  <a:pt x="6214872" y="0"/>
                </a:lnTo>
              </a:path>
            </a:pathLst>
          </a:custGeom>
          <a:ln w="51815">
            <a:solidFill>
              <a:srgbClr val="000000"/>
            </a:solidFill>
          </a:ln>
        </p:spPr>
        <p:txBody>
          <a:bodyPr wrap="square" lIns="0" tIns="0" rIns="0" bIns="0" rtlCol="0"/>
          <a:lstStyle/>
          <a:p>
            <a:endParaRPr/>
          </a:p>
        </p:txBody>
      </p:sp>
      <p:sp>
        <p:nvSpPr>
          <p:cNvPr id="5" name="object 5"/>
          <p:cNvSpPr/>
          <p:nvPr/>
        </p:nvSpPr>
        <p:spPr>
          <a:xfrm>
            <a:off x="0" y="5724525"/>
            <a:ext cx="9144000" cy="1005205"/>
          </a:xfrm>
          <a:custGeom>
            <a:avLst/>
            <a:gdLst/>
            <a:ahLst/>
            <a:cxnLst/>
            <a:rect l="l" t="t" r="r" b="b"/>
            <a:pathLst>
              <a:path w="9144000" h="1005204">
                <a:moveTo>
                  <a:pt x="0" y="1004887"/>
                </a:moveTo>
                <a:lnTo>
                  <a:pt x="9144000" y="1004887"/>
                </a:lnTo>
                <a:lnTo>
                  <a:pt x="9144000" y="0"/>
                </a:lnTo>
                <a:lnTo>
                  <a:pt x="0" y="0"/>
                </a:lnTo>
                <a:lnTo>
                  <a:pt x="0" y="1004887"/>
                </a:lnTo>
                <a:close/>
              </a:path>
            </a:pathLst>
          </a:custGeom>
          <a:solidFill>
            <a:srgbClr val="0000FF">
              <a:alpha val="81959"/>
            </a:srgbClr>
          </a:solidFill>
        </p:spPr>
        <p:txBody>
          <a:bodyPr wrap="square" lIns="0" tIns="0" rIns="0" bIns="0" rtlCol="0"/>
          <a:lstStyle/>
          <a:p>
            <a:endParaRPr/>
          </a:p>
        </p:txBody>
      </p:sp>
      <p:sp>
        <p:nvSpPr>
          <p:cNvPr id="6" name="object 6"/>
          <p:cNvSpPr txBox="1"/>
          <p:nvPr/>
        </p:nvSpPr>
        <p:spPr>
          <a:xfrm>
            <a:off x="78739" y="5560567"/>
            <a:ext cx="8720455" cy="1122680"/>
          </a:xfrm>
          <a:prstGeom prst="rect">
            <a:avLst/>
          </a:prstGeom>
        </p:spPr>
        <p:txBody>
          <a:bodyPr vert="horz" wrap="square" lIns="0" tIns="195580" rIns="0" bIns="0" rtlCol="0">
            <a:spAutoFit/>
          </a:bodyPr>
          <a:lstStyle/>
          <a:p>
            <a:pPr marL="12700">
              <a:lnSpc>
                <a:spcPct val="100000"/>
              </a:lnSpc>
              <a:spcBef>
                <a:spcPts val="1540"/>
              </a:spcBef>
            </a:pPr>
            <a:r>
              <a:rPr sz="2400" u="heavy" spc="-5" dirty="0">
                <a:solidFill>
                  <a:srgbClr val="FFFFFF"/>
                </a:solidFill>
                <a:uFill>
                  <a:solidFill>
                    <a:srgbClr val="FFFFFF"/>
                  </a:solidFill>
                </a:uFill>
                <a:latin typeface="Comic Sans MS"/>
                <a:cs typeface="Comic Sans MS"/>
              </a:rPr>
              <a:t>Rocha porosa </a:t>
            </a:r>
            <a:r>
              <a:rPr sz="2400" dirty="0">
                <a:solidFill>
                  <a:srgbClr val="FFFFFF"/>
                </a:solidFill>
                <a:latin typeface="Comic Sans MS"/>
                <a:cs typeface="Comic Sans MS"/>
              </a:rPr>
              <a:t>– </a:t>
            </a:r>
            <a:r>
              <a:rPr sz="2400" spc="-5" dirty="0">
                <a:solidFill>
                  <a:srgbClr val="FFFFFF"/>
                </a:solidFill>
                <a:latin typeface="Comic Sans MS"/>
                <a:cs typeface="Comic Sans MS"/>
              </a:rPr>
              <a:t>também chamada de rocha</a:t>
            </a:r>
            <a:r>
              <a:rPr sz="2400" spc="-25" dirty="0">
                <a:solidFill>
                  <a:srgbClr val="FFFFFF"/>
                </a:solidFill>
                <a:latin typeface="Comic Sans MS"/>
                <a:cs typeface="Comic Sans MS"/>
              </a:rPr>
              <a:t> </a:t>
            </a:r>
            <a:r>
              <a:rPr sz="2400" spc="-5" dirty="0">
                <a:solidFill>
                  <a:srgbClr val="FFFFFF"/>
                </a:solidFill>
                <a:latin typeface="Comic Sans MS"/>
                <a:cs typeface="Comic Sans MS"/>
              </a:rPr>
              <a:t>armazém</a:t>
            </a:r>
            <a:endParaRPr sz="2400">
              <a:latin typeface="Comic Sans MS"/>
              <a:cs typeface="Comic Sans MS"/>
            </a:endParaRPr>
          </a:p>
          <a:p>
            <a:pPr marL="12700">
              <a:lnSpc>
                <a:spcPct val="100000"/>
              </a:lnSpc>
              <a:spcBef>
                <a:spcPts val="1440"/>
              </a:spcBef>
            </a:pPr>
            <a:r>
              <a:rPr sz="2400" u="heavy" spc="-5" dirty="0">
                <a:solidFill>
                  <a:srgbClr val="FFFFFF"/>
                </a:solidFill>
                <a:uFill>
                  <a:solidFill>
                    <a:srgbClr val="FFFFFF"/>
                  </a:solidFill>
                </a:uFill>
                <a:latin typeface="Comic Sans MS"/>
                <a:cs typeface="Comic Sans MS"/>
              </a:rPr>
              <a:t>Rocha impermeável</a:t>
            </a:r>
            <a:r>
              <a:rPr sz="2400" spc="-5" dirty="0">
                <a:solidFill>
                  <a:srgbClr val="FFFFFF"/>
                </a:solidFill>
                <a:latin typeface="Comic Sans MS"/>
                <a:cs typeface="Comic Sans MS"/>
              </a:rPr>
              <a:t> </a:t>
            </a:r>
            <a:r>
              <a:rPr sz="2400" dirty="0">
                <a:solidFill>
                  <a:srgbClr val="FFFFFF"/>
                </a:solidFill>
                <a:latin typeface="Comic Sans MS"/>
                <a:cs typeface="Comic Sans MS"/>
              </a:rPr>
              <a:t>– </a:t>
            </a:r>
            <a:r>
              <a:rPr sz="2400" spc="-5" dirty="0">
                <a:solidFill>
                  <a:srgbClr val="FFFFFF"/>
                </a:solidFill>
                <a:latin typeface="Comic Sans MS"/>
                <a:cs typeface="Comic Sans MS"/>
              </a:rPr>
              <a:t>também chamada de rocha de</a:t>
            </a:r>
            <a:r>
              <a:rPr sz="2400" spc="-30" dirty="0">
                <a:solidFill>
                  <a:srgbClr val="FFFFFF"/>
                </a:solidFill>
                <a:latin typeface="Comic Sans MS"/>
                <a:cs typeface="Comic Sans MS"/>
              </a:rPr>
              <a:t> </a:t>
            </a:r>
            <a:r>
              <a:rPr sz="2400" dirty="0">
                <a:solidFill>
                  <a:srgbClr val="FFFFFF"/>
                </a:solidFill>
                <a:latin typeface="Comic Sans MS"/>
                <a:cs typeface="Comic Sans MS"/>
              </a:rPr>
              <a:t>cobertura</a:t>
            </a:r>
            <a:endParaRPr sz="2400">
              <a:latin typeface="Comic Sans MS"/>
              <a:cs typeface="Comic Sans M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435A614C749F44808517046BA90F32" ma:contentTypeVersion="13" ma:contentTypeDescription="Create a new document." ma:contentTypeScope="" ma:versionID="0a8fb60503e8af1ac9448284e663a58f">
  <xsd:schema xmlns:xsd="http://www.w3.org/2001/XMLSchema" xmlns:xs="http://www.w3.org/2001/XMLSchema" xmlns:p="http://schemas.microsoft.com/office/2006/metadata/properties" xmlns:ns3="f3095b1b-8796-49c9-b1a1-afcc6a25e73c" xmlns:ns4="87ccde0a-b796-461c-977d-e3b94fe1667e" targetNamespace="http://schemas.microsoft.com/office/2006/metadata/properties" ma:root="true" ma:fieldsID="bf3d87743dfb94cb593d5895a3ec1981" ns3:_="" ns4:_="">
    <xsd:import namespace="f3095b1b-8796-49c9-b1a1-afcc6a25e73c"/>
    <xsd:import namespace="87ccde0a-b796-461c-977d-e3b94fe1667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95b1b-8796-49c9-b1a1-afcc6a25e7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ccde0a-b796-461c-977d-e3b94fe1667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C1F277-5D3E-4498-8F36-C71FFC21A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95b1b-8796-49c9-b1a1-afcc6a25e73c"/>
    <ds:schemaRef ds:uri="87ccde0a-b796-461c-977d-e3b94fe166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37E60E-4514-46B0-A289-BE540FA3B825}">
  <ds:schemaRefs>
    <ds:schemaRef ds:uri="http://schemas.microsoft.com/sharepoint/v3/contenttype/forms"/>
  </ds:schemaRefs>
</ds:datastoreItem>
</file>

<file path=customXml/itemProps3.xml><?xml version="1.0" encoding="utf-8"?>
<ds:datastoreItem xmlns:ds="http://schemas.openxmlformats.org/officeDocument/2006/customXml" ds:itemID="{CF438D44-D92A-4285-A233-A70CAFF8D0C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40</TotalTime>
  <Words>1072</Words>
  <Application>Microsoft Office PowerPoint</Application>
  <PresentationFormat>Apresentação na tela (4:3)</PresentationFormat>
  <Paragraphs>118</Paragraphs>
  <Slides>20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20</vt:i4>
      </vt:variant>
    </vt:vector>
  </HeadingPairs>
  <TitlesOfParts>
    <vt:vector size="28" baseType="lpstr">
      <vt:lpstr>Arial</vt:lpstr>
      <vt:lpstr>Arial</vt:lpstr>
      <vt:lpstr>Calibri</vt:lpstr>
      <vt:lpstr>Century Gothic</vt:lpstr>
      <vt:lpstr>Comic Sans MS</vt:lpstr>
      <vt:lpstr>Times New Roman</vt:lpstr>
      <vt:lpstr>Wingdings 3</vt:lpstr>
      <vt:lpstr>Íon</vt:lpstr>
      <vt:lpstr>Apresentação do PowerPoint</vt:lpstr>
      <vt:lpstr>Recursos Naturais</vt:lpstr>
      <vt:lpstr>Recursos Naturais</vt:lpstr>
      <vt:lpstr>Recursos Naturais</vt:lpstr>
      <vt:lpstr>renováveis Energia fóssil</vt:lpstr>
      <vt:lpstr>Carvão</vt:lpstr>
      <vt:lpstr>Carvão</vt:lpstr>
      <vt:lpstr>PETRÓLEO </vt:lpstr>
      <vt:lpstr>Apresentação do PowerPoint</vt:lpstr>
      <vt:lpstr>Recursos Naturais</vt:lpstr>
      <vt:lpstr>RECURSOS HIDRICOS</vt:lpstr>
      <vt:lpstr>As águas subterrâneas</vt:lpstr>
      <vt:lpstr>ÁGUAS SUBTERRÂNEAS NO BRASIL </vt:lpstr>
      <vt:lpstr>Como se utiliza a água doce?</vt:lpstr>
      <vt:lpstr>Gastos exagerados?</vt:lpstr>
      <vt:lpstr>Apresentação do PowerPoint</vt:lpstr>
      <vt:lpstr>ENERGIA HIDRELETRICA Vantagens e desvantagens das hidrelétricas  </vt:lpstr>
      <vt:lpstr>Energia Eólica</vt:lpstr>
      <vt:lpstr>ENERGIA SOLAR</vt:lpstr>
      <vt:lpstr>ENERGIA DAS  MARéS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AP - EA Daniela de Camargo Reis</dc:creator>
  <cp:lastModifiedBy>AP - EA Elisiane da Silva Feitoza</cp:lastModifiedBy>
  <cp:revision>7</cp:revision>
  <dcterms:created xsi:type="dcterms:W3CDTF">2020-03-16T12:36:26Z</dcterms:created>
  <dcterms:modified xsi:type="dcterms:W3CDTF">2020-03-20T00:14:15Z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2012-12-17T00:00:00Z</vt:filetime>
  </property>
  <property fmtid="{D5CDD505-2E9C-101B-9397-08002B2CF9AE}" pid="3" name="Creator">
    <vt:lpwstr>Microsoft® Office PowerPoint® 2007</vt:lpwstr>
  </property>
  <property fmtid="{D5CDD505-2E9C-101B-9397-08002B2CF9AE}" pid="4" name="LastSaved">
    <vt:filetime>2020-03-16T00:00:00Z</vt:filetime>
  </property>
  <property fmtid="{D5CDD505-2E9C-101B-9397-08002B2CF9AE}" pid="5" name="ContentTypeId">
    <vt:lpwstr>0x0101007F435A614C749F44808517046BA90F32</vt:lpwstr>
  </property>
</Properties>
</file>