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55900" y="2865424"/>
            <a:ext cx="3003550" cy="558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1458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1458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1248" y="3146432"/>
            <a:ext cx="4588510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2749" y="2748842"/>
            <a:ext cx="5085715" cy="29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1458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seve.p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648843" y="4307204"/>
              <a:ext cx="10890250" cy="862330"/>
            </a:xfrm>
            <a:custGeom>
              <a:avLst/>
              <a:gdLst/>
              <a:ahLst/>
              <a:cxnLst/>
              <a:rect l="l" t="t" r="r" b="b"/>
              <a:pathLst>
                <a:path w="10890250" h="862329">
                  <a:moveTo>
                    <a:pt x="10889742" y="0"/>
                  </a:moveTo>
                  <a:lnTo>
                    <a:pt x="0" y="0"/>
                  </a:lnTo>
                  <a:lnTo>
                    <a:pt x="0" y="861822"/>
                  </a:lnTo>
                  <a:lnTo>
                    <a:pt x="10889742" y="861822"/>
                  </a:lnTo>
                  <a:lnTo>
                    <a:pt x="10889742" y="0"/>
                  </a:lnTo>
                  <a:close/>
                </a:path>
              </a:pathLst>
            </a:custGeom>
            <a:solidFill>
              <a:srgbClr val="014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8843" y="4307204"/>
              <a:ext cx="10890250" cy="862330"/>
            </a:xfrm>
            <a:custGeom>
              <a:avLst/>
              <a:gdLst/>
              <a:ahLst/>
              <a:cxnLst/>
              <a:rect l="l" t="t" r="r" b="b"/>
              <a:pathLst>
                <a:path w="10890250" h="862329">
                  <a:moveTo>
                    <a:pt x="0" y="0"/>
                  </a:moveTo>
                  <a:lnTo>
                    <a:pt x="10889742" y="0"/>
                  </a:lnTo>
                  <a:lnTo>
                    <a:pt x="10889742" y="861822"/>
                  </a:lnTo>
                  <a:lnTo>
                    <a:pt x="0" y="861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18201" y="5072253"/>
            <a:ext cx="1351280" cy="615553"/>
          </a:xfrm>
          <a:prstGeom prst="rect">
            <a:avLst/>
          </a:prstGeom>
          <a:solidFill>
            <a:srgbClr val="024483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4755"/>
              </a:lnSpc>
            </a:pPr>
            <a:r>
              <a:rPr sz="4000" spc="-295" dirty="0"/>
              <a:t>202</a:t>
            </a:r>
            <a:r>
              <a:rPr lang="es-PE" sz="4000" spc="-295" dirty="0"/>
              <a:t>5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798" y="1539214"/>
            <a:ext cx="5699125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pc="-60" dirty="0"/>
              <a:t>¿QUÉ</a:t>
            </a:r>
            <a:r>
              <a:rPr spc="-215" dirty="0"/>
              <a:t> </a:t>
            </a:r>
            <a:r>
              <a:rPr spc="-140" dirty="0"/>
              <a:t>ES</a:t>
            </a:r>
            <a:r>
              <a:rPr spc="-170" dirty="0"/>
              <a:t> </a:t>
            </a:r>
            <a:r>
              <a:rPr spc="-35" dirty="0"/>
              <a:t>ACOSO</a:t>
            </a:r>
            <a:r>
              <a:rPr spc="-215" dirty="0"/>
              <a:t> </a:t>
            </a:r>
            <a:r>
              <a:rPr spc="-35" dirty="0"/>
              <a:t>ESCOLAR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80307" y="2100046"/>
            <a:ext cx="2890520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b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165" dirty="0">
                <a:solidFill>
                  <a:srgbClr val="FFFFFF"/>
                </a:solidFill>
                <a:latin typeface="Verdana"/>
                <a:cs typeface="Verdana"/>
              </a:rPr>
              <a:t>BULLYING?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1650" y="2783390"/>
            <a:ext cx="752919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acoso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entre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estudiantes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(bullying)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un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tipo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violencia,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que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se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14584"/>
                </a:solidFill>
                <a:latin typeface="Calibri"/>
                <a:cs typeface="Calibri"/>
              </a:rPr>
              <a:t>caracteriza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por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conductas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intencionales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hostigamiento,</a:t>
            </a:r>
            <a:r>
              <a:rPr sz="2400" spc="-8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falta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respeto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maltrato</a:t>
            </a:r>
            <a:r>
              <a:rPr sz="2400" spc="-9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verbal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o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físico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que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recibe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un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estudiante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forma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reiterada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parte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uno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u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otros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estudiantes,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con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objeto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intimidarlo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o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excluirlo, atentando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así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contra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su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dignidad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derecho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gozar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un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entorno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escolar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libre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violencia.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822147"/>
            <a:ext cx="9564370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pc="-30" dirty="0"/>
              <a:t>QUÉ</a:t>
            </a:r>
            <a:r>
              <a:rPr spc="-245" dirty="0"/>
              <a:t> </a:t>
            </a:r>
            <a:r>
              <a:rPr spc="-40" dirty="0"/>
              <a:t>HACER</a:t>
            </a:r>
            <a:r>
              <a:rPr spc="-200" dirty="0"/>
              <a:t> </a:t>
            </a:r>
            <a:r>
              <a:rPr spc="-445" dirty="0"/>
              <a:t>SI</a:t>
            </a:r>
            <a:r>
              <a:rPr spc="-160" dirty="0"/>
              <a:t> </a:t>
            </a:r>
            <a:r>
              <a:rPr spc="-155" dirty="0"/>
              <a:t>SOY</a:t>
            </a:r>
            <a:r>
              <a:rPr spc="-165" dirty="0"/>
              <a:t> </a:t>
            </a:r>
            <a:r>
              <a:rPr spc="-220" dirty="0"/>
              <a:t>VÍCTIMA</a:t>
            </a:r>
            <a:r>
              <a:rPr spc="-150" dirty="0"/>
              <a:t> </a:t>
            </a:r>
            <a:r>
              <a:rPr dirty="0"/>
              <a:t>DE</a:t>
            </a:r>
            <a:r>
              <a:rPr spc="-190" dirty="0"/>
              <a:t> </a:t>
            </a:r>
            <a:r>
              <a:rPr spc="-140" dirty="0"/>
              <a:t>VIOLENCIA?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6035" y="1660443"/>
            <a:ext cx="884682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2476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Comunicar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agresión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sucedida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tus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profesores.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No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debes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mantenerlo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secreto.</a:t>
            </a:r>
            <a:endParaRPr sz="2400">
              <a:latin typeface="Calibri"/>
              <a:cs typeface="Calibri"/>
            </a:endParaRPr>
          </a:p>
          <a:p>
            <a:pPr marL="170180" marR="163830" indent="1270" algn="ctr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Si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violencia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ocurrió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fuera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instalaciones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institución educativa,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comunica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situación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tus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padres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o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familiares.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No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sientas vergüenza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por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sucedido,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no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está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bien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ni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sucedido.</a:t>
            </a:r>
            <a:endParaRPr sz="2400">
              <a:latin typeface="Calibri"/>
              <a:cs typeface="Calibri"/>
            </a:endParaRPr>
          </a:p>
          <a:p>
            <a:pPr marL="492759" marR="486409" algn="ctr">
              <a:lnSpc>
                <a:spcPct val="100000"/>
              </a:lnSpc>
              <a:spcBef>
                <a:spcPts val="2880"/>
              </a:spcBef>
            </a:pP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Procura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estar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acompañado/a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tus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compañeros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confianza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o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familiares.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Evita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los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lugares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situaciones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peligro.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respondas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las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provocaciones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violencia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ejercida.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Puede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complicar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situación.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1182" y="998613"/>
            <a:ext cx="7221220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pc="-30" dirty="0"/>
              <a:t>QUÉ</a:t>
            </a:r>
            <a:r>
              <a:rPr spc="-245" dirty="0"/>
              <a:t> </a:t>
            </a:r>
            <a:r>
              <a:rPr spc="-40" dirty="0"/>
              <a:t>HACER</a:t>
            </a:r>
            <a:r>
              <a:rPr spc="-235" dirty="0"/>
              <a:t> </a:t>
            </a:r>
            <a:r>
              <a:rPr spc="-445" dirty="0"/>
              <a:t>SI</a:t>
            </a:r>
            <a:r>
              <a:rPr spc="-160" dirty="0"/>
              <a:t> </a:t>
            </a:r>
            <a:r>
              <a:rPr spc="-155" dirty="0"/>
              <a:t>SOY</a:t>
            </a:r>
            <a:r>
              <a:rPr spc="-170" dirty="0"/>
              <a:t> </a:t>
            </a:r>
            <a:r>
              <a:rPr spc="-20" dirty="0"/>
              <a:t>EL</a:t>
            </a:r>
            <a:r>
              <a:rPr spc="-200" dirty="0"/>
              <a:t> </a:t>
            </a:r>
            <a:r>
              <a:rPr spc="-75" dirty="0"/>
              <a:t>AGRESOR?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4535" y="1784711"/>
            <a:ext cx="846010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1016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Debes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preguntarte: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¿Por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qué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hago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esto?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¿Cómo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se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siente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persona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quien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lastimo?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¿Cómo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me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sentiría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si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hicieron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mismo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conmigo?</a:t>
            </a:r>
            <a:endParaRPr sz="2400">
              <a:latin typeface="Calibri"/>
              <a:cs typeface="Calibri"/>
            </a:endParaRPr>
          </a:p>
          <a:p>
            <a:pPr marL="170180" marR="161925" algn="ctr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Habla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sucedido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con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tu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profesor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14584"/>
                </a:solidFill>
                <a:latin typeface="Calibri"/>
                <a:cs typeface="Calibri"/>
              </a:rPr>
              <a:t>profesora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confianza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y/o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tus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padres.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Ellos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pueden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darte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consejos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asertivos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Pide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perdón.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Discúlpate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con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o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personas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que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lastimaste.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Ellos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lo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necesitan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tú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también.</a:t>
            </a:r>
            <a:endParaRPr sz="2400">
              <a:latin typeface="Calibri"/>
              <a:cs typeface="Calibri"/>
            </a:endParaRPr>
          </a:p>
          <a:p>
            <a:pPr marL="16510" marR="5080" indent="-1270" algn="ctr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Si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influencia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algunas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personas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provoca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tus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acciones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violencia,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aléjate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ellas,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cambia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amigos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con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influencia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negativa.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5310" y="1231798"/>
            <a:ext cx="7863205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pc="-10" dirty="0"/>
              <a:t>¿CÓMO</a:t>
            </a:r>
            <a:r>
              <a:rPr spc="-165" dirty="0"/>
              <a:t> </a:t>
            </a:r>
            <a:r>
              <a:rPr spc="-175" dirty="0"/>
              <a:t>Y </a:t>
            </a:r>
            <a:r>
              <a:rPr spc="-60" dirty="0"/>
              <a:t>DÓNDE</a:t>
            </a:r>
            <a:r>
              <a:rPr spc="-175" dirty="0"/>
              <a:t> </a:t>
            </a:r>
            <a:r>
              <a:rPr spc="-140" dirty="0"/>
              <a:t>SE</a:t>
            </a:r>
            <a:r>
              <a:rPr spc="-165" dirty="0"/>
              <a:t> ATIENDEN </a:t>
            </a:r>
            <a:r>
              <a:rPr spc="-25" dirty="0"/>
              <a:t>LOS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0626" y="1792630"/>
            <a:ext cx="4986655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z="3200" b="1" spc="-85" dirty="0">
                <a:solidFill>
                  <a:srgbClr val="FFFFFF"/>
                </a:solidFill>
                <a:latin typeface="Verdana"/>
                <a:cs typeface="Verdana"/>
              </a:rPr>
              <a:t>CASOS</a:t>
            </a:r>
            <a:r>
              <a:rPr sz="3200" b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3200" b="1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155" dirty="0">
                <a:solidFill>
                  <a:srgbClr val="FFFFFF"/>
                </a:solidFill>
                <a:latin typeface="Verdana"/>
                <a:cs typeface="Verdana"/>
              </a:rPr>
              <a:t>VIOLENCIA?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7327" y="2620356"/>
            <a:ext cx="7979409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casos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violencia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son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atendidos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manera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inmediata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través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4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acciones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que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buscan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14584"/>
                </a:solidFill>
                <a:latin typeface="Calibri"/>
                <a:cs typeface="Calibri"/>
              </a:rPr>
              <a:t>restaurar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integridad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moral,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física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mental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del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estudiante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agredido.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Todos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los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casos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violencia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son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reportados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14584"/>
                </a:solidFill>
                <a:latin typeface="Calibri"/>
                <a:cs typeface="Calibri"/>
              </a:rPr>
              <a:t>SíseVe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,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que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una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plataforma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virtual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donde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visibilizan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hechos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violencia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que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se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producen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afectan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estudiantes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se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registran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Libro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Incidencias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Institución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Educativa.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Link: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14584"/>
                </a:solidFill>
                <a:latin typeface="Calibri"/>
                <a:cs typeface="Calibri"/>
                <a:hlinkClick r:id="rId2"/>
              </a:rPr>
              <a:t>http://www.siseve.pe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933" y="1239824"/>
            <a:ext cx="8774430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pc="-155" dirty="0"/>
              <a:t>EQUIPO </a:t>
            </a:r>
            <a:r>
              <a:rPr spc="-20" dirty="0"/>
              <a:t>QUE</a:t>
            </a:r>
            <a:r>
              <a:rPr spc="-240" dirty="0"/>
              <a:t> </a:t>
            </a:r>
            <a:r>
              <a:rPr spc="-35" dirty="0"/>
              <a:t>CONFORMA</a:t>
            </a:r>
            <a:r>
              <a:rPr spc="-185" dirty="0"/>
              <a:t> </a:t>
            </a:r>
            <a:r>
              <a:rPr spc="-30" dirty="0"/>
              <a:t>EL</a:t>
            </a:r>
            <a:r>
              <a:rPr spc="-195" dirty="0"/>
              <a:t> </a:t>
            </a:r>
            <a:r>
              <a:rPr spc="-160" dirty="0"/>
              <a:t>COMITÉ</a:t>
            </a:r>
            <a:r>
              <a:rPr spc="-140" dirty="0"/>
              <a:t> </a:t>
            </a:r>
            <a:r>
              <a:rPr spc="-25" dirty="0"/>
              <a:t>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65095" y="1800656"/>
            <a:ext cx="6077585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z="3200" b="1" spc="-220" dirty="0">
                <a:solidFill>
                  <a:srgbClr val="FFFFFF"/>
                </a:solidFill>
                <a:latin typeface="Verdana"/>
                <a:cs typeface="Verdana"/>
              </a:rPr>
              <a:t>GESTIÓN</a:t>
            </a:r>
            <a:r>
              <a:rPr sz="32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17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2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175" dirty="0">
                <a:solidFill>
                  <a:srgbClr val="FFFFFF"/>
                </a:solidFill>
                <a:latin typeface="Verdana"/>
                <a:cs typeface="Verdana"/>
              </a:rPr>
              <a:t>BIENESTAR</a:t>
            </a:r>
            <a:r>
              <a:rPr sz="32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Verdana"/>
                <a:cs typeface="Verdana"/>
              </a:rPr>
              <a:t>202</a:t>
            </a:r>
            <a:r>
              <a:rPr lang="es-PE" sz="3200" b="1" spc="-14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57201" y="2748842"/>
            <a:ext cx="5371264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DIRECTORA:</a:t>
            </a:r>
          </a:p>
          <a:p>
            <a:pPr marL="12700" marR="1969135">
              <a:lnSpc>
                <a:spcPct val="100000"/>
              </a:lnSpc>
            </a:pPr>
            <a:r>
              <a:rPr spc="-10" dirty="0"/>
              <a:t>DIRECTORA</a:t>
            </a:r>
            <a:r>
              <a:rPr spc="-50" dirty="0"/>
              <a:t> </a:t>
            </a:r>
            <a:r>
              <a:rPr spc="-10" dirty="0"/>
              <a:t>ACADÉMICA: </a:t>
            </a:r>
            <a:r>
              <a:rPr lang="es-PE" sz="2000" spc="-10" dirty="0"/>
              <a:t>RESPONSABLE DE INCLUSIÓN</a:t>
            </a:r>
            <a:r>
              <a:rPr spc="-10" dirty="0"/>
              <a:t>: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PSICÓLOGA:</a:t>
            </a:r>
          </a:p>
          <a:p>
            <a:pPr marL="12700" marR="5080">
              <a:lnSpc>
                <a:spcPct val="100000"/>
              </a:lnSpc>
            </a:pPr>
            <a:r>
              <a:rPr spc="-25" dirty="0"/>
              <a:t>REPRESENTANTE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ESTUDIANTES: </a:t>
            </a:r>
            <a:r>
              <a:rPr spc="-25" dirty="0"/>
              <a:t>REPRESENTANTE</a:t>
            </a:r>
            <a:r>
              <a:rPr spc="-4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25" dirty="0"/>
              <a:t>PADRES</a:t>
            </a:r>
            <a:r>
              <a:rPr spc="-55" dirty="0"/>
              <a:t> </a:t>
            </a:r>
            <a:r>
              <a:rPr dirty="0"/>
              <a:t>DE</a:t>
            </a:r>
            <a:r>
              <a:rPr spc="-50" dirty="0"/>
              <a:t> </a:t>
            </a:r>
            <a:r>
              <a:rPr spc="-10" dirty="0"/>
              <a:t>FAMILIA: </a:t>
            </a:r>
            <a:r>
              <a:rPr spc="-20" dirty="0"/>
              <a:t>ORIENTADORA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INICIAL</a:t>
            </a:r>
            <a:r>
              <a:rPr spc="-45" dirty="0"/>
              <a:t> </a:t>
            </a:r>
            <a:r>
              <a:rPr dirty="0"/>
              <a:t>Y</a:t>
            </a:r>
            <a:r>
              <a:rPr spc="-30" dirty="0"/>
              <a:t> </a:t>
            </a:r>
            <a:r>
              <a:rPr spc="-10" dirty="0"/>
              <a:t>PRIMARIA: </a:t>
            </a:r>
            <a:r>
              <a:rPr spc="-20" dirty="0"/>
              <a:t>ORIENTADOR</a:t>
            </a:r>
            <a:r>
              <a:rPr spc="-5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spc="-10" dirty="0"/>
              <a:t>SECUNDARIA: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2878" y="2748842"/>
            <a:ext cx="6515935" cy="3031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755139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tx2"/>
                </a:solidFill>
                <a:latin typeface="Calibri"/>
                <a:cs typeface="Calibri"/>
              </a:rPr>
              <a:t>Maribel Campos Macedo </a:t>
            </a:r>
          </a:p>
          <a:p>
            <a:pPr marL="354965" marR="1755139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chemeClr val="tx2"/>
                </a:solidFill>
                <a:latin typeface="Calibri"/>
                <a:cs typeface="Calibri"/>
              </a:rPr>
              <a:t>Madai</a:t>
            </a:r>
            <a:r>
              <a:rPr sz="2400" b="1" spc="-3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chemeClr val="tx2"/>
                </a:solidFill>
                <a:latin typeface="Calibri"/>
                <a:cs typeface="Calibri"/>
              </a:rPr>
              <a:t>Huasco</a:t>
            </a:r>
            <a:r>
              <a:rPr sz="2400" b="1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s-PE" sz="2400" b="1" spc="-10" dirty="0">
                <a:solidFill>
                  <a:schemeClr val="tx2"/>
                </a:solidFill>
                <a:latin typeface="Calibri"/>
                <a:cs typeface="Calibri"/>
              </a:rPr>
              <a:t>Santiago</a:t>
            </a:r>
          </a:p>
          <a:p>
            <a:pPr marL="354965" marR="1755139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2400" b="1" dirty="0" err="1">
                <a:solidFill>
                  <a:schemeClr val="tx2"/>
                </a:solidFill>
                <a:latin typeface="+mj-lt"/>
              </a:rPr>
              <a:t>Jarryn</a:t>
            </a:r>
            <a:r>
              <a:rPr lang="es-ES" sz="2400" b="1" dirty="0">
                <a:solidFill>
                  <a:schemeClr val="tx2"/>
                </a:solidFill>
                <a:latin typeface="+mj-lt"/>
              </a:rPr>
              <a:t> Aldo </a:t>
            </a:r>
            <a:r>
              <a:rPr lang="es-ES" sz="2400" b="1" dirty="0" err="1">
                <a:solidFill>
                  <a:schemeClr val="tx2"/>
                </a:solidFill>
                <a:latin typeface="+mj-lt"/>
              </a:rPr>
              <a:t>Ccapa</a:t>
            </a:r>
            <a:r>
              <a:rPr lang="es-E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+mj-lt"/>
              </a:rPr>
              <a:t>Yujra</a:t>
            </a:r>
            <a:endParaRPr lang="es-ES" sz="2400" b="1" dirty="0">
              <a:solidFill>
                <a:schemeClr val="tx2"/>
              </a:solidFill>
              <a:latin typeface="+mj-lt"/>
            </a:endParaRPr>
          </a:p>
          <a:p>
            <a:pPr marL="354965" marR="1755139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+mj-lt"/>
              </a:rPr>
              <a:t>Jessy Milagros Estelo Quispe</a:t>
            </a:r>
            <a:r>
              <a:rPr lang="es-ES" sz="2400" dirty="0">
                <a:solidFill>
                  <a:schemeClr val="tx2"/>
                </a:solidFill>
              </a:rPr>
              <a:t> </a:t>
            </a:r>
            <a:endParaRPr lang="es-PE" sz="2400" spc="-1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354965" marR="1755139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+mj-lt"/>
              </a:rPr>
              <a:t>Janelle </a:t>
            </a:r>
            <a:r>
              <a:rPr lang="es-ES" sz="2400" b="1" dirty="0" err="1">
                <a:solidFill>
                  <a:schemeClr val="tx2"/>
                </a:solidFill>
                <a:latin typeface="+mj-lt"/>
              </a:rPr>
              <a:t>Alysa</a:t>
            </a:r>
            <a:r>
              <a:rPr lang="es-ES" sz="2400" b="1" dirty="0">
                <a:solidFill>
                  <a:schemeClr val="tx2"/>
                </a:solidFill>
                <a:latin typeface="+mj-lt"/>
              </a:rPr>
              <a:t>, Cahuana </a:t>
            </a:r>
            <a:r>
              <a:rPr lang="es-ES" sz="2400" b="1" dirty="0" err="1">
                <a:solidFill>
                  <a:schemeClr val="tx2"/>
                </a:solidFill>
                <a:latin typeface="+mj-lt"/>
              </a:rPr>
              <a:t>Paucar</a:t>
            </a:r>
            <a:endParaRPr lang="es-ES" sz="2400" b="1" dirty="0">
              <a:solidFill>
                <a:schemeClr val="tx2"/>
              </a:solidFill>
              <a:latin typeface="+mj-lt"/>
            </a:endParaRPr>
          </a:p>
          <a:p>
            <a:pPr marL="354965" marR="1755139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+mj-lt"/>
              </a:rPr>
              <a:t>Dina Esther </a:t>
            </a:r>
            <a:r>
              <a:rPr lang="es-ES" sz="2400" b="1" dirty="0" err="1">
                <a:solidFill>
                  <a:schemeClr val="tx2"/>
                </a:solidFill>
                <a:latin typeface="+mj-lt"/>
              </a:rPr>
              <a:t>Ríquez</a:t>
            </a:r>
            <a:r>
              <a:rPr lang="es-ES" sz="2400" b="1" dirty="0">
                <a:solidFill>
                  <a:schemeClr val="tx2"/>
                </a:solidFill>
                <a:latin typeface="+mj-lt"/>
              </a:rPr>
              <a:t> Rodríguez</a:t>
            </a:r>
            <a:endParaRPr lang="es-ES" sz="2400" b="1" spc="-10" dirty="0">
              <a:solidFill>
                <a:schemeClr val="tx2"/>
              </a:solidFill>
              <a:latin typeface="+mj-lt"/>
              <a:cs typeface="Calibri"/>
            </a:endParaRPr>
          </a:p>
          <a:p>
            <a:pPr marL="354965" marR="1755139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PE" sz="2400" b="1" spc="-10" dirty="0">
                <a:solidFill>
                  <a:schemeClr val="tx2"/>
                </a:solidFill>
                <a:latin typeface="+mj-lt"/>
                <a:cs typeface="Calibri"/>
              </a:rPr>
              <a:t>Katia Zamora Gonzales</a:t>
            </a:r>
          </a:p>
          <a:p>
            <a:pPr marL="354965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chemeClr val="tx2"/>
                </a:solidFill>
                <a:latin typeface="+mj-lt"/>
                <a:cs typeface="Calibri"/>
              </a:rPr>
              <a:t>Carlos</a:t>
            </a:r>
            <a:r>
              <a:rPr sz="2400" b="1" spc="-35" dirty="0">
                <a:solidFill>
                  <a:schemeClr val="tx2"/>
                </a:solidFill>
                <a:latin typeface="+mj-lt"/>
                <a:cs typeface="Calibri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+mj-lt"/>
                <a:cs typeface="Calibri"/>
              </a:rPr>
              <a:t>Pajuelo</a:t>
            </a:r>
            <a:r>
              <a:rPr lang="es-PE" sz="2400" b="1" spc="-10" dirty="0">
                <a:solidFill>
                  <a:schemeClr val="tx2"/>
                </a:solidFill>
                <a:latin typeface="+mj-lt"/>
                <a:cs typeface="Calibri"/>
              </a:rPr>
              <a:t> </a:t>
            </a:r>
            <a:r>
              <a:rPr lang="es-PE" sz="2400" b="1" spc="-10" dirty="0" err="1">
                <a:solidFill>
                  <a:schemeClr val="tx2"/>
                </a:solidFill>
                <a:latin typeface="+mj-lt"/>
                <a:cs typeface="Calibri"/>
              </a:rPr>
              <a:t>Pajuelo</a:t>
            </a:r>
            <a:endParaRPr sz="2400" b="1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0289" y="2538729"/>
            <a:ext cx="3083560" cy="558165"/>
          </a:xfrm>
          <a:prstGeom prst="rect">
            <a:avLst/>
          </a:prstGeom>
          <a:solidFill>
            <a:srgbClr val="D956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20"/>
              </a:lnSpc>
            </a:pPr>
            <a:r>
              <a:rPr sz="3600" spc="-10" dirty="0">
                <a:latin typeface="Tahoma"/>
                <a:cs typeface="Tahoma"/>
              </a:rPr>
              <a:t>CONTENIDO: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7575" y="3299425"/>
            <a:ext cx="4213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034483"/>
              </a:buClr>
              <a:buSzPct val="83333"/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Normas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Convivencia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Escolar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lr>
                <a:srgbClr val="034483"/>
              </a:buClr>
              <a:buSzPct val="83333"/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Violencia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Escolar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5900" y="2865424"/>
            <a:ext cx="3016250" cy="558165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20"/>
              </a:lnSpc>
            </a:pPr>
            <a:r>
              <a:rPr sz="3600" b="1" spc="-95" dirty="0">
                <a:solidFill>
                  <a:srgbClr val="FFFFFF"/>
                </a:solidFill>
                <a:latin typeface="Verdana"/>
                <a:cs typeface="Verdana"/>
              </a:rPr>
              <a:t>NORMAS</a:t>
            </a:r>
            <a:r>
              <a:rPr sz="36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8194" y="3423208"/>
            <a:ext cx="5930900" cy="54864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45"/>
              </a:lnSpc>
            </a:pPr>
            <a:r>
              <a:rPr sz="3600" b="1" spc="-175" dirty="0">
                <a:solidFill>
                  <a:srgbClr val="FFFFFF"/>
                </a:solidFill>
                <a:latin typeface="Verdana"/>
                <a:cs typeface="Verdana"/>
              </a:rPr>
              <a:t>CONVIVENCIA</a:t>
            </a:r>
            <a:r>
              <a:rPr sz="36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spc="-45" dirty="0">
                <a:solidFill>
                  <a:srgbClr val="FFFFFF"/>
                </a:solidFill>
                <a:latin typeface="Verdana"/>
                <a:cs typeface="Verdana"/>
              </a:rPr>
              <a:t>ESCOLAR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977" y="1094866"/>
            <a:ext cx="8143240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pc="-60" dirty="0"/>
              <a:t>¿QUÉ</a:t>
            </a:r>
            <a:r>
              <a:rPr spc="-190" dirty="0"/>
              <a:t> </a:t>
            </a:r>
            <a:r>
              <a:rPr spc="-140" dirty="0"/>
              <a:t>ES</a:t>
            </a:r>
            <a:r>
              <a:rPr spc="-165" dirty="0"/>
              <a:t> </a:t>
            </a:r>
            <a:r>
              <a:rPr dirty="0"/>
              <a:t>LA</a:t>
            </a:r>
            <a:r>
              <a:rPr spc="-180" dirty="0"/>
              <a:t> </a:t>
            </a:r>
            <a:r>
              <a:rPr spc="-160" dirty="0"/>
              <a:t>CONVIVENCIA</a:t>
            </a:r>
            <a:r>
              <a:rPr spc="-155" dirty="0"/>
              <a:t> </a:t>
            </a:r>
            <a:r>
              <a:rPr spc="-35" dirty="0"/>
              <a:t>ESCOLAR?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9904" y="2013370"/>
            <a:ext cx="709803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convivencia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escolar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conjunto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relaciones interpersonales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entre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14584"/>
                </a:solidFill>
                <a:latin typeface="Calibri"/>
                <a:cs typeface="Calibri"/>
              </a:rPr>
              <a:t>integrantes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comunidad educativa.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una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construcción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colectiva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cotidiana,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14584"/>
                </a:solidFill>
                <a:latin typeface="Calibri"/>
                <a:cs typeface="Calibri"/>
              </a:rPr>
              <a:t>cuya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responsabilidad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compartida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por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directivos,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docentes, administrativos,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estudiantes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familias.</a:t>
            </a:r>
            <a:endParaRPr sz="2400">
              <a:latin typeface="Calibri"/>
              <a:cs typeface="Calibri"/>
            </a:endParaRPr>
          </a:p>
          <a:p>
            <a:pPr marL="88265" marR="81280" algn="ctr">
              <a:lnSpc>
                <a:spcPct val="100000"/>
              </a:lnSpc>
              <a:spcBef>
                <a:spcPts val="2880"/>
              </a:spcBef>
            </a:pP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Consideramos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convivencia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escolar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como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una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parte importante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educación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nuestros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estudiantes,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se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facilita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desarrollo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una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amplia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gama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habilidades,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tanto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ámbito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personal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como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social.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43" y="1023251"/>
            <a:ext cx="6082030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pc="-60" dirty="0"/>
              <a:t>¿QUÉ</a:t>
            </a:r>
            <a:r>
              <a:rPr spc="-190" dirty="0"/>
              <a:t> </a:t>
            </a:r>
            <a:r>
              <a:rPr spc="-130" dirty="0"/>
              <a:t>SON</a:t>
            </a:r>
            <a:r>
              <a:rPr spc="-165" dirty="0"/>
              <a:t> </a:t>
            </a:r>
            <a:r>
              <a:rPr spc="-90" dirty="0"/>
              <a:t>LAS</a:t>
            </a:r>
            <a:r>
              <a:rPr spc="-180" dirty="0"/>
              <a:t> </a:t>
            </a:r>
            <a:r>
              <a:rPr spc="-80" dirty="0"/>
              <a:t>NORMAS</a:t>
            </a:r>
            <a:r>
              <a:rPr spc="-180" dirty="0"/>
              <a:t> </a:t>
            </a:r>
            <a:r>
              <a:rPr spc="-25" dirty="0"/>
              <a:t>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2039" y="1584083"/>
            <a:ext cx="5507990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z="3200" b="1" spc="-160" dirty="0">
                <a:solidFill>
                  <a:srgbClr val="FFFFFF"/>
                </a:solidFill>
                <a:latin typeface="Verdana"/>
                <a:cs typeface="Verdana"/>
              </a:rPr>
              <a:t>CONVIVENCIA</a:t>
            </a:r>
            <a:r>
              <a:rPr sz="32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45" dirty="0">
                <a:solidFill>
                  <a:srgbClr val="FFFFFF"/>
                </a:solidFill>
                <a:latin typeface="Verdana"/>
                <a:cs typeface="Verdana"/>
              </a:rPr>
              <a:t>ESCOLAR?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4317" y="2267430"/>
            <a:ext cx="775017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normas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convivencia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escolar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son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principios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orientados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promover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un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clima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respeto,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armonía,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justicia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solidaridad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nuestra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comunidad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educativa,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acuerdo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con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dispuesto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Constitución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Política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del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Estado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Código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Niños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y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Adolescentes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(Ley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N°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27337).</a:t>
            </a:r>
            <a:endParaRPr sz="2400">
              <a:latin typeface="Calibri"/>
              <a:cs typeface="Calibri"/>
            </a:endParaRPr>
          </a:p>
          <a:p>
            <a:pPr marL="122555" marR="114300" algn="ctr">
              <a:lnSpc>
                <a:spcPct val="100000"/>
              </a:lnSpc>
              <a:spcBef>
                <a:spcPts val="2880"/>
              </a:spcBef>
              <a:tabLst>
                <a:tab pos="5174615" algn="l"/>
              </a:tabLst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través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del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establecimiento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pautas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comportamiento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y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medidas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correctivas,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fortalecen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los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valores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integrales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nuestros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estudiantes,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con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objetivo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fomentar</a:t>
            </a:r>
            <a:r>
              <a:rPr sz="2400" spc="-10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su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desarrollo</a:t>
            </a:r>
            <a:r>
              <a:rPr sz="2400" spc="-10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socioemocional</a:t>
            </a:r>
            <a:r>
              <a:rPr sz="2400" spc="-12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4358" y="943038"/>
            <a:ext cx="8350250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pc="-10" dirty="0"/>
              <a:t>¿CÓMO</a:t>
            </a:r>
            <a:r>
              <a:rPr spc="-245" dirty="0"/>
              <a:t> </a:t>
            </a:r>
            <a:r>
              <a:rPr spc="-140" dirty="0"/>
              <a:t>SE</a:t>
            </a:r>
            <a:r>
              <a:rPr spc="-160" dirty="0"/>
              <a:t> </a:t>
            </a:r>
            <a:r>
              <a:rPr spc="-55" dirty="0"/>
              <a:t>PROMUEVEN</a:t>
            </a:r>
            <a:r>
              <a:rPr spc="-190" dirty="0"/>
              <a:t> </a:t>
            </a:r>
            <a:r>
              <a:rPr spc="-90" dirty="0"/>
              <a:t>LAS</a:t>
            </a:r>
            <a:r>
              <a:rPr spc="-185" dirty="0"/>
              <a:t> </a:t>
            </a:r>
            <a:r>
              <a:rPr spc="-10" dirty="0"/>
              <a:t>NORMAS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0198" y="1503870"/>
            <a:ext cx="6233160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3200" b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Verdana"/>
                <a:cs typeface="Verdana"/>
              </a:rPr>
              <a:t>CONVIVENCIA</a:t>
            </a:r>
            <a:r>
              <a:rPr sz="3200" b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45" dirty="0">
                <a:solidFill>
                  <a:srgbClr val="FFFFFF"/>
                </a:solidFill>
                <a:latin typeface="Verdana"/>
                <a:cs typeface="Verdana"/>
              </a:rPr>
              <a:t>ESCOLAR?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2708" y="2290344"/>
            <a:ext cx="8074659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Institución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Educativa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Adventista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14584"/>
                </a:solidFill>
                <a:latin typeface="Calibri"/>
                <a:cs typeface="Calibri"/>
              </a:rPr>
              <a:t>El</a:t>
            </a:r>
            <a:r>
              <a:rPr sz="2400" b="1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14584"/>
                </a:solidFill>
                <a:latin typeface="Calibri"/>
                <a:cs typeface="Calibri"/>
              </a:rPr>
              <a:t>Buen</a:t>
            </a:r>
            <a:r>
              <a:rPr sz="2400" b="1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14584"/>
                </a:solidFill>
                <a:latin typeface="Calibri"/>
                <a:cs typeface="Calibri"/>
              </a:rPr>
              <a:t>Pastor</a:t>
            </a:r>
            <a:r>
              <a:rPr sz="2400" b="1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b="1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14584"/>
                </a:solidFill>
                <a:latin typeface="Calibri"/>
                <a:cs typeface="Calibri"/>
              </a:rPr>
              <a:t>Ñaña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fomenta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promueve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normas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convivencia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escolar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través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un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grupo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normas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acuerdos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establecidos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los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siguientes instrumentos,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cuales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son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leídos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firmados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durante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proceso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matrícula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inicio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clases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del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actual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período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escolar:</a:t>
            </a:r>
            <a:endParaRPr sz="2400">
              <a:latin typeface="Calibri"/>
              <a:cs typeface="Calibri"/>
            </a:endParaRPr>
          </a:p>
          <a:p>
            <a:pPr marL="2504440" indent="-342900">
              <a:lnSpc>
                <a:spcPct val="100000"/>
              </a:lnSpc>
              <a:spcBef>
                <a:spcPts val="2880"/>
              </a:spcBef>
              <a:buSzPct val="83333"/>
              <a:buFont typeface="Arial MT"/>
              <a:buChar char="•"/>
              <a:tabLst>
                <a:tab pos="2504440" algn="l"/>
              </a:tabLst>
            </a:pP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Reglamento</a:t>
            </a:r>
            <a:r>
              <a:rPr sz="2400" spc="-9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Interno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Escolar</a:t>
            </a:r>
            <a:endParaRPr sz="2400">
              <a:latin typeface="Calibri"/>
              <a:cs typeface="Calibri"/>
            </a:endParaRPr>
          </a:p>
          <a:p>
            <a:pPr marL="2114550" indent="-342900">
              <a:lnSpc>
                <a:spcPct val="100000"/>
              </a:lnSpc>
              <a:buSzPct val="83333"/>
              <a:buFont typeface="Arial MT"/>
              <a:buChar char="•"/>
              <a:tabLst>
                <a:tab pos="2114550" algn="l"/>
              </a:tabLst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Compromiso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Padres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Familia</a:t>
            </a:r>
            <a:endParaRPr sz="2400">
              <a:latin typeface="Calibri"/>
              <a:cs typeface="Calibri"/>
            </a:endParaRPr>
          </a:p>
          <a:p>
            <a:pPr marL="1657350" indent="-342900">
              <a:lnSpc>
                <a:spcPct val="100000"/>
              </a:lnSpc>
              <a:buSzPct val="83333"/>
              <a:buFont typeface="Arial MT"/>
              <a:buChar char="•"/>
              <a:tabLst>
                <a:tab pos="1657350" algn="l"/>
              </a:tabLst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Compromiso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Honor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los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Estudiantes</a:t>
            </a:r>
            <a:endParaRPr sz="2400">
              <a:latin typeface="Calibri"/>
              <a:cs typeface="Calibri"/>
            </a:endParaRPr>
          </a:p>
          <a:p>
            <a:pPr marL="2113280" lvl="1" indent="-342900">
              <a:lnSpc>
                <a:spcPct val="100000"/>
              </a:lnSpc>
              <a:buSzPct val="83333"/>
              <a:buFont typeface="Arial MT"/>
              <a:buChar char="•"/>
              <a:tabLst>
                <a:tab pos="2113280" algn="l"/>
              </a:tabLst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Normas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Convivencia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14584"/>
                </a:solidFill>
                <a:latin typeface="Calibri"/>
                <a:cs typeface="Calibri"/>
              </a:rPr>
              <a:t>Aula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7390" y="1921611"/>
            <a:ext cx="7829550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pc="-10" dirty="0"/>
              <a:t>¿CÓMO</a:t>
            </a:r>
            <a:r>
              <a:rPr spc="-180" dirty="0"/>
              <a:t> </a:t>
            </a:r>
            <a:r>
              <a:rPr spc="-140" dirty="0"/>
              <a:t>SE</a:t>
            </a:r>
            <a:r>
              <a:rPr spc="-160" dirty="0"/>
              <a:t> DIFUNDEN</a:t>
            </a:r>
            <a:r>
              <a:rPr spc="-190" dirty="0"/>
              <a:t> </a:t>
            </a:r>
            <a:r>
              <a:rPr spc="-90" dirty="0"/>
              <a:t>LAS</a:t>
            </a:r>
            <a:r>
              <a:rPr spc="-175" dirty="0"/>
              <a:t> </a:t>
            </a:r>
            <a:r>
              <a:rPr spc="-10" dirty="0"/>
              <a:t>NORMAS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73388" y="2482443"/>
            <a:ext cx="6233160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3200" b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Verdana"/>
                <a:cs typeface="Verdana"/>
              </a:rPr>
              <a:t>CONVIVENCIA</a:t>
            </a:r>
            <a:r>
              <a:rPr sz="3200" b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45" dirty="0">
                <a:solidFill>
                  <a:srgbClr val="FFFFFF"/>
                </a:solidFill>
                <a:latin typeface="Verdana"/>
                <a:cs typeface="Verdana"/>
              </a:rPr>
              <a:t>ESCOLAR?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6779" y="3225946"/>
            <a:ext cx="73736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través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nuestros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canales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institucionales: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sitio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14584"/>
                </a:solidFill>
                <a:latin typeface="Calibri"/>
                <a:cs typeface="Calibri"/>
              </a:rPr>
              <a:t>web,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correo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electrónico,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mensaje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difusión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vía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WhatsApp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y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murales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el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aula,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nuestra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comunidad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educativa</a:t>
            </a:r>
            <a:r>
              <a:rPr sz="2400" spc="-7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tiene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su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disposición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los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instrumentos</a:t>
            </a:r>
            <a:r>
              <a:rPr sz="2400" spc="-3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que</a:t>
            </a:r>
            <a:r>
              <a:rPr sz="2400" spc="-2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constituyen</a:t>
            </a:r>
            <a:r>
              <a:rPr sz="2400" spc="-3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las</a:t>
            </a:r>
            <a:r>
              <a:rPr sz="2400" spc="-4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normas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convivencia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escolar.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13953" y="3170567"/>
            <a:ext cx="4562475" cy="495300"/>
          </a:xfrm>
          <a:custGeom>
            <a:avLst/>
            <a:gdLst/>
            <a:ahLst/>
            <a:cxnLst/>
            <a:rect l="l" t="t" r="r" b="b"/>
            <a:pathLst>
              <a:path w="4562475" h="495300">
                <a:moveTo>
                  <a:pt x="4562094" y="0"/>
                </a:moveTo>
                <a:lnTo>
                  <a:pt x="0" y="0"/>
                </a:lnTo>
                <a:lnTo>
                  <a:pt x="0" y="495300"/>
                </a:lnTo>
                <a:lnTo>
                  <a:pt x="4562094" y="495300"/>
                </a:lnTo>
                <a:lnTo>
                  <a:pt x="4562094" y="0"/>
                </a:lnTo>
                <a:close/>
              </a:path>
            </a:pathLst>
          </a:custGeom>
          <a:solidFill>
            <a:srgbClr val="024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5" dirty="0"/>
              <a:t>VIOLENCIA</a:t>
            </a:r>
            <a:r>
              <a:rPr spc="-114" dirty="0"/>
              <a:t> </a:t>
            </a:r>
            <a:r>
              <a:rPr spc="-45" dirty="0"/>
              <a:t>ESCOLAR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047" y="1880933"/>
            <a:ext cx="6769100" cy="495300"/>
          </a:xfrm>
          <a:prstGeom prst="rect">
            <a:avLst/>
          </a:prstGeom>
          <a:solidFill>
            <a:srgbClr val="0244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spc="-60" dirty="0"/>
              <a:t>¿QUÉ</a:t>
            </a:r>
            <a:r>
              <a:rPr spc="-160" dirty="0"/>
              <a:t> </a:t>
            </a:r>
            <a:r>
              <a:rPr spc="-140" dirty="0"/>
              <a:t>ES</a:t>
            </a:r>
            <a:r>
              <a:rPr spc="-165" dirty="0"/>
              <a:t> </a:t>
            </a:r>
            <a:r>
              <a:rPr spc="-185" dirty="0"/>
              <a:t>VIOLENCIA</a:t>
            </a:r>
            <a:r>
              <a:rPr spc="-150" dirty="0"/>
              <a:t> </a:t>
            </a:r>
            <a:r>
              <a:rPr spc="-45" dirty="0"/>
              <a:t>ESCOLAR?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6790" y="2558802"/>
            <a:ext cx="679767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violencia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escolar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cualquier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tipo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violencia,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sea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física,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verbal,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sexual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o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psicológica,</a:t>
            </a:r>
            <a:r>
              <a:rPr sz="2400" spc="-8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que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se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da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en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contextos</a:t>
            </a:r>
            <a:r>
              <a:rPr sz="2400" spc="-9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escolares.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Estas</a:t>
            </a:r>
            <a:r>
              <a:rPr sz="2400" spc="-8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situaciones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violencia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pueden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presentarse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entre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estudiantes,</a:t>
            </a:r>
            <a:r>
              <a:rPr sz="2400" spc="-8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adultos</a:t>
            </a:r>
            <a:r>
              <a:rPr sz="2400" spc="-9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estudiantes,</a:t>
            </a:r>
            <a:r>
              <a:rPr sz="2400" spc="-5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pueden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tener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lugar</a:t>
            </a:r>
            <a:r>
              <a:rPr sz="2400" spc="-7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dentro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y</a:t>
            </a:r>
            <a:r>
              <a:rPr sz="2400" spc="-65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fuera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14584"/>
                </a:solidFill>
                <a:latin typeface="Calibri"/>
                <a:cs typeface="Calibri"/>
              </a:rPr>
              <a:t>de</a:t>
            </a:r>
            <a:r>
              <a:rPr sz="2400" spc="-6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4584"/>
                </a:solidFill>
                <a:latin typeface="Calibri"/>
                <a:cs typeface="Calibri"/>
              </a:rPr>
              <a:t>las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instalaciones</a:t>
            </a:r>
            <a:r>
              <a:rPr sz="2400" spc="-50" dirty="0">
                <a:solidFill>
                  <a:srgbClr val="01458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14584"/>
                </a:solidFill>
                <a:latin typeface="Calibri"/>
                <a:cs typeface="Calibri"/>
              </a:rPr>
              <a:t>institucionales.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458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812</Words>
  <Application>Microsoft Office PowerPoint</Application>
  <PresentationFormat>Panorámica</PresentationFormat>
  <Paragraphs>57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MT</vt:lpstr>
      <vt:lpstr>Calibri</vt:lpstr>
      <vt:lpstr>Tahoma</vt:lpstr>
      <vt:lpstr>Verdana</vt:lpstr>
      <vt:lpstr>Office Theme</vt:lpstr>
      <vt:lpstr>2025</vt:lpstr>
      <vt:lpstr>CONTENIDO:</vt:lpstr>
      <vt:lpstr>Presentación de PowerPoint</vt:lpstr>
      <vt:lpstr>¿QUÉ ES LA CONVIVENCIA ESCOLAR?</vt:lpstr>
      <vt:lpstr>¿QUÉ SON LAS NORMAS DE</vt:lpstr>
      <vt:lpstr>¿CÓMO SE PROMUEVEN LAS NORMAS</vt:lpstr>
      <vt:lpstr>¿CÓMO SE DIFUNDEN LAS NORMAS</vt:lpstr>
      <vt:lpstr>VIOLENCIA ESCOLAR</vt:lpstr>
      <vt:lpstr>¿QUÉ ES VIOLENCIA ESCOLAR?</vt:lpstr>
      <vt:lpstr>¿QUÉ ES ACOSO ESCOLAR</vt:lpstr>
      <vt:lpstr>QUÉ HACER SI SOY VÍCTIMA DE VIOLENCIA?</vt:lpstr>
      <vt:lpstr>QUÉ HACER SI SOY EL AGRESOR?</vt:lpstr>
      <vt:lpstr>¿CÓMO Y DÓNDE SE ATIENDEN LOS</vt:lpstr>
      <vt:lpstr>EQUIPO QUE CONFORMA EL COMITÉ 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MARIBEL CAMPOS</cp:lastModifiedBy>
  <cp:revision>1</cp:revision>
  <dcterms:created xsi:type="dcterms:W3CDTF">2025-08-15T15:43:59Z</dcterms:created>
  <dcterms:modified xsi:type="dcterms:W3CDTF">2025-08-15T16:56:38Z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2024-05-17T00:00:00Z</vt:filetime>
  </property>
  <property fmtid="{D5CDD505-2E9C-101B-9397-08002B2CF9AE}" pid="3" name="Creator">
    <vt:lpwstr>Acrobat PDFMaker 20 para PowerPoint</vt:lpwstr>
  </property>
  <property fmtid="{D5CDD505-2E9C-101B-9397-08002B2CF9AE}" pid="4" name="LastSaved">
    <vt:filetime>2025-08-15T00:00:00Z</vt:filetime>
  </property>
  <property fmtid="{D5CDD505-2E9C-101B-9397-08002B2CF9AE}" pid="5" name="Producer">
    <vt:lpwstr>Adobe PDF Library 20.6.74</vt:lpwstr>
  </property>
</Properties>
</file>