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64" r:id="rId5"/>
    <p:sldId id="300" r:id="rId6"/>
    <p:sldId id="315" r:id="rId7"/>
    <p:sldId id="301" r:id="rId8"/>
    <p:sldId id="304" r:id="rId9"/>
    <p:sldId id="257" r:id="rId10"/>
    <p:sldId id="256" r:id="rId11"/>
    <p:sldId id="261" r:id="rId12"/>
    <p:sldId id="306" r:id="rId13"/>
    <p:sldId id="305" r:id="rId14"/>
    <p:sldId id="307" r:id="rId15"/>
    <p:sldId id="282" r:id="rId16"/>
    <p:sldId id="284" r:id="rId17"/>
    <p:sldId id="283" r:id="rId18"/>
    <p:sldId id="285" r:id="rId19"/>
    <p:sldId id="286" r:id="rId20"/>
    <p:sldId id="292" r:id="rId21"/>
    <p:sldId id="293" r:id="rId22"/>
    <p:sldId id="309" r:id="rId23"/>
    <p:sldId id="310" r:id="rId24"/>
    <p:sldId id="311" r:id="rId25"/>
    <p:sldId id="312" r:id="rId26"/>
    <p:sldId id="313" r:id="rId27"/>
    <p:sldId id="31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E58993C-9F09-4F09-8256-8693B1B4D40A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820E7F-19B3-4937-9093-AD71CEF1F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159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93C-9F09-4F09-8256-8693B1B4D40A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0E7F-19B3-4937-9093-AD71CEF1F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57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93C-9F09-4F09-8256-8693B1B4D40A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0E7F-19B3-4937-9093-AD71CEF1F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68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93C-9F09-4F09-8256-8693B1B4D40A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0E7F-19B3-4937-9093-AD71CEF1F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40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E58993C-9F09-4F09-8256-8693B1B4D40A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4820E7F-19B3-4937-9093-AD71CEF1F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618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93C-9F09-4F09-8256-8693B1B4D40A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0E7F-19B3-4937-9093-AD71CEF1F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65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93C-9F09-4F09-8256-8693B1B4D40A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0E7F-19B3-4937-9093-AD71CEF1F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30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93C-9F09-4F09-8256-8693B1B4D40A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0E7F-19B3-4937-9093-AD71CEF1F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16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93C-9F09-4F09-8256-8693B1B4D40A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0E7F-19B3-4937-9093-AD71CEF1F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42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993C-9F09-4F09-8256-8693B1B4D40A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820E7F-19B3-4937-9093-AD71CEF1FFEF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930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E58993C-9F09-4F09-8256-8693B1B4D40A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820E7F-19B3-4937-9093-AD71CEF1FFE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818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58993C-9F09-4F09-8256-8693B1B4D40A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820E7F-19B3-4937-9093-AD71CEF1F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95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om.br/url?sa=i&amp;source=images&amp;cd=&amp;cad=rja&amp;docid=5FXcMLuKKmyogM&amp;tbnid=S69l_Uzx6ASLpM:&amp;ved=0CAgQjRwwAA&amp;url=http://ambiente.hsw.uol.com.br/inversao-termica.htm&amp;ei=8ZY2UePzB5PA9gSc64CQDA&amp;psig=AFQjCNHbOcR43-u4Jvm0Xe57YjO7LiLsRA&amp;ust=1362618481175095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m.br/url?sa=i&amp;source=images&amp;cd=&amp;cad=rja&amp;docid=95S0Zev16qFDpM&amp;tbnid=mGaRF1y4UYAFSM:&amp;ved=0CAgQjRwwAA&amp;url=http://ilhasdecalor-g1-2a.blogspot.com/&amp;ei=Z5Y2Ud-HM4Pg8wTJ_IGQCw&amp;psig=AFQjCNF1Ta4SfOZP4QxhGAnIWg3jblXQxg&amp;ust=1362618343895136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br/url?sa=i&amp;source=images&amp;cd=&amp;cad=rja&amp;docid=MPor9x7suBC88M&amp;tbnid=G3G5HSnKaJriPM:&amp;ved=0CAgQjRwwADgK&amp;url=http://revistapesquisa.fapesp.br/2012/10/11/ilha-de-calor-na-amazonia/&amp;ei=kJY2UerJIIWy8AT-_oHADQ&amp;psig=AFQjCNEJ3AU4Njd6Np_Z0oQ8ezVQW-a_Aw&amp;ust=1362618384585699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r/url?sa=i&amp;source=images&amp;cd=&amp;cad=rja&amp;docid=ctLhpbrDh_mvTM&amp;tbnid=-wXbWOcdbN6qnM:&amp;ved=0CAUQjRw&amp;url=http://ambiente.hsw.uol.com.br/chuva-acida.htm&amp;ei=WpU2UanVBZHC9QTjq4GoBQ&amp;psig=AFQjCNEVGP7fwDxnKKpEpkF4GOdGSRi1Yw&amp;ust=1362618046414351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.br/url?sa=i&amp;source=images&amp;cd=&amp;cad=rja&amp;docid=V9xREzb-s-aC1M&amp;tbnid=DsuZwUDVYhW0yM:&amp;ved=0CAgQjRwwAA&amp;url=http://www.vocesabia.net/ciencia/curiosidades-sobre-a-chuva-acida/&amp;ei=B5U2Ud6QBoyi8gSLroC4Dw&amp;psig=AFQjCNG563vHxMFoKpqSWVaYnqDXjwZ5tg&amp;ust=1362617991222341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br/url?sa=i&amp;source=images&amp;cd=&amp;cad=rja&amp;docid=7vetc2Z4NP0QAM&amp;tbnid=Rd0zH2KzUP1FjM:&amp;ved=0CAgQjRwwAA&amp;url=http://www.notapositiva.com/pt/trbestbs/quimica/08_chuvas_acidas_d.htm&amp;ei=h5U2Uba0H5Ss8ATgxoHgCA&amp;psig=AFQjCNHXYkSthVemC9DQ9wPbJz90PSyZaA&amp;ust=136261811963037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.br/url?sa=i&amp;source=images&amp;cd=&amp;cad=rja&amp;docid=6czV9u0_lLVEsM&amp;tbnid=71vxJa0cY_rRmM:&amp;ved=0CAgQjRwwAA&amp;url=http://www.rudzerhost.com/ambiente/estufa.htm&amp;ei=7Ig2Ufpp6N3RAdjogaAC&amp;psig=AFQjCNEwsmtTJ0CcmIJnsiNy2pEecAD2Ww&amp;ust=136261489206790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source=images&amp;cd=&amp;cad=rja&amp;docid=l9j0s00ELb0C0M&amp;tbnid=M9hlUS4L11mu2M:&amp;ved=0CAgQjRwwAA&amp;url=http://www.infoescola.com/geografia/efeito-estufa/&amp;ei=HYk2Ue2MHIKQ9QSjnYCQBw&amp;psig=AFQjCNEj8o218HiY-KviBPsortVJRQ8I5w&amp;ust=136261494150850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PROBLEMAS AMBIENTAIS EM DEBATE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83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tatic.hsw.com.br/gif/inversao-termica-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91"/>
            <a:ext cx="9162362" cy="552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3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so613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395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23528" y="4437112"/>
            <a:ext cx="741682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sz="3600" i="1" dirty="0"/>
              <a:t> </a:t>
            </a:r>
            <a:r>
              <a:rPr lang="pt-B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O fenômeno é natural, mas agrava o problema.</a:t>
            </a:r>
          </a:p>
          <a:p>
            <a:pPr eaLnBrk="1" hangingPunct="1">
              <a:buFontTx/>
              <a:buChar char="•"/>
            </a:pPr>
            <a:r>
              <a:rPr lang="pt-B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A velocidade dos ventos colabora com a dispersão dos poluentes.</a:t>
            </a:r>
          </a:p>
          <a:p>
            <a:pPr eaLnBrk="1" hangingPunct="1">
              <a:buFontTx/>
              <a:buChar char="•"/>
            </a:pPr>
            <a:r>
              <a:rPr lang="pt-B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Prédios diminuem a velocidade do ventos.</a:t>
            </a:r>
          </a:p>
        </p:txBody>
      </p:sp>
    </p:spTree>
    <p:extLst>
      <p:ext uri="{BB962C8B-B14F-4D97-AF65-F5344CB8AC3E}">
        <p14:creationId xmlns:p14="http://schemas.microsoft.com/office/powerpoint/2010/main" val="11982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28600"/>
            <a:ext cx="7680960" cy="1371600"/>
          </a:xfrm>
        </p:spPr>
        <p:txBody>
          <a:bodyPr/>
          <a:lstStyle/>
          <a:p>
            <a:pPr eaLnBrk="1" hangingPunct="1"/>
            <a:r>
              <a:rPr lang="pt-BR" b="1" dirty="0"/>
              <a:t>Buraco na Camada de Ozônio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276872"/>
            <a:ext cx="8208912" cy="3849291"/>
          </a:xfrm>
        </p:spPr>
        <p:txBody>
          <a:bodyPr>
            <a:normAutofit/>
          </a:bodyPr>
          <a:lstStyle/>
          <a:p>
            <a:r>
              <a:rPr lang="pt-BR" b="1" dirty="0"/>
              <a:t>A camada de ozônio é uma cobertura de gás ozônio presente na estratosfera, entre 25 km de altitude, que protege o planeta das radiações ultravioletas prejudiciais aos seres vivos.</a:t>
            </a:r>
          </a:p>
          <a:p>
            <a:pPr eaLnBrk="1" hangingPunct="1"/>
            <a:r>
              <a:rPr lang="pt-BR" b="1" dirty="0"/>
              <a:t>O ozônio (O</a:t>
            </a:r>
            <a:r>
              <a:rPr lang="pt-BR" b="1" baseline="-25000" dirty="0"/>
              <a:t>3</a:t>
            </a:r>
            <a:r>
              <a:rPr lang="pt-BR" b="1" dirty="0"/>
              <a:t>) é naturalmente encontrado na natureza.</a:t>
            </a:r>
          </a:p>
          <a:p>
            <a:pPr eaLnBrk="1" hangingPunct="1"/>
            <a:r>
              <a:rPr lang="pt-BR" b="1" dirty="0"/>
              <a:t>Tem a função de filtrar raios ultra violetas.</a:t>
            </a:r>
          </a:p>
          <a:p>
            <a:pPr eaLnBrk="1" hangingPunct="1"/>
            <a:r>
              <a:rPr lang="pt-BR" b="1" dirty="0"/>
              <a:t>É responsável pelo surgimento de várias espécies que dependem de sua filtragem.</a:t>
            </a:r>
          </a:p>
          <a:p>
            <a:pPr eaLnBrk="1" hangingPunct="1"/>
            <a:r>
              <a:rPr lang="pt-BR" b="1" dirty="0" err="1"/>
              <a:t>Shanklin</a:t>
            </a:r>
            <a:r>
              <a:rPr lang="pt-BR" b="1" dirty="0"/>
              <a:t> (Britânico) foi o primeiro a observar o fenômeno.</a:t>
            </a:r>
          </a:p>
          <a:p>
            <a:pPr fontAlgn="base"/>
            <a:r>
              <a:rPr lang="pt-BR" b="1" dirty="0"/>
              <a:t>A camada de ozônio concentra 90% das moléculas desse gás.</a:t>
            </a:r>
          </a:p>
        </p:txBody>
      </p:sp>
    </p:spTree>
    <p:extLst>
      <p:ext uri="{BB962C8B-B14F-4D97-AF65-F5344CB8AC3E}">
        <p14:creationId xmlns:p14="http://schemas.microsoft.com/office/powerpoint/2010/main" val="2387772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/>
              <a:t>O que causa esse problema?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pt-BR" sz="4000" dirty="0">
                <a:latin typeface="Calibri" panose="020F0502020204030204" pitchFamily="34" charset="0"/>
                <a:cs typeface="Calibri" panose="020F0502020204030204" pitchFamily="34" charset="0"/>
              </a:rPr>
              <a:t>CFCs (Clorofluorcarbonos).</a:t>
            </a:r>
          </a:p>
          <a:p>
            <a:pPr eaLnBrk="1" hangingPunct="1"/>
            <a:r>
              <a:rPr lang="pt-BR" sz="4000" dirty="0">
                <a:latin typeface="Calibri" panose="020F0502020204030204" pitchFamily="34" charset="0"/>
                <a:cs typeface="Calibri" panose="020F0502020204030204" pitchFamily="34" charset="0"/>
              </a:rPr>
              <a:t>Em 87 o protocolo de Montreal reduziu o uso com sua proibição</a:t>
            </a:r>
            <a:r>
              <a:rPr lang="pt-BR" sz="4000" dirty="0"/>
              <a:t>.</a:t>
            </a:r>
          </a:p>
        </p:txBody>
      </p:sp>
      <p:pic>
        <p:nvPicPr>
          <p:cNvPr id="3" name="Picture 4" descr="camada_ozonio">
            <a:extLst>
              <a:ext uri="{FF2B5EF4-FFF2-40B4-BE49-F238E27FC236}">
                <a16:creationId xmlns:a16="http://schemas.microsoft.com/office/drawing/2014/main" id="{BEB635B8-DD59-41DD-9CB3-8AE5BE08A8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328724"/>
            <a:ext cx="3657600" cy="348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21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/>
              <a:t>O que o buraco na camada de ozônio pode causar?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000" dirty="0">
                <a:latin typeface="Calibri" panose="020F0502020204030204" pitchFamily="34" charset="0"/>
                <a:cs typeface="Calibri" panose="020F0502020204030204" pitchFamily="34" charset="0"/>
              </a:rPr>
              <a:t>Câncer de pele.</a:t>
            </a:r>
          </a:p>
          <a:p>
            <a:pPr eaLnBrk="1" hangingPunct="1"/>
            <a:r>
              <a:rPr lang="pt-BR" sz="4000" dirty="0">
                <a:latin typeface="Calibri" panose="020F0502020204030204" pitchFamily="34" charset="0"/>
                <a:cs typeface="Calibri" panose="020F0502020204030204" pitchFamily="34" charset="0"/>
              </a:rPr>
              <a:t>Problemas na Visão.</a:t>
            </a:r>
          </a:p>
          <a:p>
            <a:r>
              <a:rPr lang="pt-BR" sz="4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Enfraquecimento do sistema imunológico</a:t>
            </a:r>
            <a:endParaRPr lang="pt-B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pt-BR" sz="4000" dirty="0">
                <a:latin typeface="Calibri" panose="020F0502020204030204" pitchFamily="34" charset="0"/>
                <a:cs typeface="Calibri" panose="020F0502020204030204" pitchFamily="34" charset="0"/>
              </a:rPr>
              <a:t>Redução de Plânctons.</a:t>
            </a:r>
          </a:p>
        </p:txBody>
      </p:sp>
    </p:spTree>
    <p:extLst>
      <p:ext uri="{BB962C8B-B14F-4D97-AF65-F5344CB8AC3E}">
        <p14:creationId xmlns:p14="http://schemas.microsoft.com/office/powerpoint/2010/main" val="2861888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CD0CB7-6327-45EF-8D60-FE3D7604B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9120" y="332656"/>
            <a:ext cx="4911352" cy="6048672"/>
          </a:xfrm>
        </p:spPr>
        <p:txBody>
          <a:bodyPr>
            <a:normAutofit/>
          </a:bodyPr>
          <a:lstStyle/>
          <a:p>
            <a:pPr fontAlgn="base"/>
            <a:r>
              <a:rPr lang="pt-BR" sz="2000" b="1" dirty="0"/>
              <a:t>De acordo com a última avaliação da Nasa, agência espacial americana, realizada em setembro de 2018, o tamanho do buraco na camada de ozônio é de 23 milhões de km², quase a mesma superfície da América do Norte (24,7 milhões de km²).</a:t>
            </a:r>
          </a:p>
          <a:p>
            <a:pPr fontAlgn="base"/>
            <a:r>
              <a:rPr lang="pt-BR" sz="2000" b="1" dirty="0"/>
              <a:t>Mas, apesar dessa lacuna, a quantidade de moléculas de ozônio na atmosfera ao redor do planeta é "bastante constante, com uma redução de cerca de 2% nos últimos anos", diz Stephen </a:t>
            </a:r>
            <a:r>
              <a:rPr lang="pt-BR" sz="2000" b="1" dirty="0" err="1"/>
              <a:t>Motzka</a:t>
            </a:r>
            <a:r>
              <a:rPr lang="pt-BR" sz="2000" b="1" dirty="0"/>
              <a:t>, pesquisador químico da Administração Oceânica e Atmosférica dos EUA (NOAA, na sigla em inglês).</a:t>
            </a:r>
          </a:p>
          <a:p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53CFA9-C21D-4F31-A96B-6887160A3A7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657600" cy="243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1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/>
              <a:t>Porque na Antártida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208912" cy="482453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br>
              <a:rPr lang="pt-BR" sz="2400" dirty="0"/>
            </a:b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Em todo o mundo as massas de ar circulam, sendo que um poluente lançado no Brasil pode atingir a Europa devido a correntes de convecção. Na Antártida, por sua vez, devido ao rigoroso inverno de seis meses, essa circulação de ar não ocorre e, assim, formam-se círculos de convecção exclusivos daquela área. Os poluentes atraídos durante o verão permanecem na Antártida até a época de subirem para a estratosfera. Ao chegar o verão, os primeiros raios de</a:t>
            </a:r>
            <a:b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 quebram as moléculas de CFC encontradas nessa área, iniciando a reação. Em 1988, foi constatado que na atmosfera da Antártida, a concentração de monóxido de cloro é cem vezes maior que em qualquer outra parte do mundo. </a:t>
            </a:r>
            <a:br>
              <a:rPr lang="pt-BR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5924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/>
              <a:t>Ilhas de Calor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51520" y="3191599"/>
            <a:ext cx="1539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4000" dirty="0"/>
              <a:t>Bairro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7353300" y="3303588"/>
            <a:ext cx="1709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4000"/>
              <a:t>Centro</a:t>
            </a: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611188" y="2276475"/>
            <a:ext cx="8208962" cy="936625"/>
          </a:xfrm>
          <a:prstGeom prst="rightArrow">
            <a:avLst>
              <a:gd name="adj1" fmla="val 49833"/>
              <a:gd name="adj2" fmla="val 77946"/>
            </a:avLst>
          </a:prstGeom>
          <a:gradFill rotWithShape="1">
            <a:gsLst>
              <a:gs pos="0">
                <a:schemeClr val="accent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567488" y="4097338"/>
            <a:ext cx="21812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/>
              <a:t>Muitas construções dificultam a circulação de Ar.</a:t>
            </a:r>
          </a:p>
        </p:txBody>
      </p:sp>
      <p:pic>
        <p:nvPicPr>
          <p:cNvPr id="32770" name="Picture 2" descr="http://3.bp.blogspot.com/-pCT95gXavC4/TcBHKE-0hAI/AAAAAAAAAAM/ynwEeaJiadU/s1600/UHI_profile_i18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04" y="3904386"/>
            <a:ext cx="5436096" cy="29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4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evistapesquisa.fapesp.br/wp-content/uploads/2012/10/078-081_Ilhas-de-Calor_200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8" y="620688"/>
            <a:ext cx="9172309" cy="56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77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680960" cy="1371600"/>
          </a:xfrm>
        </p:spPr>
        <p:txBody>
          <a:bodyPr>
            <a:normAutofit/>
          </a:bodyPr>
          <a:lstStyle/>
          <a:p>
            <a:r>
              <a:rPr lang="pt-BR" b="1" dirty="0"/>
              <a:t>O Meio ambiente em debate: Um breve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226" y="2060848"/>
            <a:ext cx="4291782" cy="4065315"/>
          </a:xfrm>
        </p:spPr>
        <p:txBody>
          <a:bodyPr>
            <a:normAutofit/>
          </a:bodyPr>
          <a:lstStyle/>
          <a:p>
            <a:r>
              <a:rPr lang="pt-BR" sz="2000" b="1" dirty="0"/>
              <a:t>Apesar das indústrias terem surgido XVIII somente no século XX o consumo aumenta e as indústrias se expandem para o mundo.</a:t>
            </a:r>
          </a:p>
          <a:p>
            <a:r>
              <a:rPr lang="pt-BR" sz="2000" b="1" dirty="0"/>
              <a:t>A explosão da bomba de Hiroshima abriu o debate sobre poluição radioativa.</a:t>
            </a:r>
          </a:p>
        </p:txBody>
      </p:sp>
      <p:pic>
        <p:nvPicPr>
          <p:cNvPr id="1026" name="Picture 2" descr="Resultado de imagem para bomba atom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 r="15189"/>
          <a:stretch/>
        </p:blipFill>
        <p:spPr bwMode="auto">
          <a:xfrm>
            <a:off x="4756354" y="3112374"/>
            <a:ext cx="4291781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acidente nu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3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pPr eaLnBrk="1" hangingPunct="1"/>
            <a:r>
              <a:rPr lang="pt-BR" b="1" dirty="0"/>
              <a:t>CHUVA ÁCIDA </a:t>
            </a: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179388" y="1341438"/>
            <a:ext cx="5113337" cy="1944687"/>
          </a:xfrm>
          <a:prstGeom prst="cloudCallout">
            <a:avLst>
              <a:gd name="adj1" fmla="val -19264"/>
              <a:gd name="adj2" fmla="val 41755"/>
            </a:avLst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sz="2400" dirty="0"/>
              <a:t>A atmosfera carregada de gás carbônico já </a:t>
            </a:r>
            <a:r>
              <a:rPr lang="pt-BR" sz="2400" dirty="0">
                <a:solidFill>
                  <a:schemeClr val="bg1"/>
                </a:solidFill>
              </a:rPr>
              <a:t>cria precipitações ácidas.</a:t>
            </a: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179388" y="3571875"/>
            <a:ext cx="5113337" cy="1944688"/>
          </a:xfrm>
          <a:prstGeom prst="cloudCallout">
            <a:avLst>
              <a:gd name="adj1" fmla="val -21468"/>
              <a:gd name="adj2" fmla="val 43958"/>
            </a:avLst>
          </a:prstGeom>
          <a:gradFill rotWithShape="1">
            <a:gsLst>
              <a:gs pos="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sz="2400"/>
              <a:t>Quando a acidez é exagerada o PH cai para menos que 5,6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795963" y="1196975"/>
            <a:ext cx="29527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>
                <a:solidFill>
                  <a:srgbClr val="FF3300"/>
                </a:solidFill>
              </a:rPr>
              <a:t>Enxofre e nitrogênio liberados pelas fábricas, queima de combustíveis e mineração acentuam a acidez.</a:t>
            </a:r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3779838" y="4724400"/>
            <a:ext cx="5364162" cy="1944688"/>
          </a:xfrm>
          <a:prstGeom prst="cloudCallout">
            <a:avLst>
              <a:gd name="adj1" fmla="val -23069"/>
              <a:gd name="adj2" fmla="val 4469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sz="2400"/>
              <a:t>O deveria ser H</a:t>
            </a:r>
            <a:r>
              <a:rPr lang="pt-BR" sz="2400" baseline="-25000"/>
              <a:t>2</a:t>
            </a:r>
            <a:r>
              <a:rPr lang="pt-BR" sz="2400"/>
              <a:t>O transforma-se em H</a:t>
            </a:r>
            <a:r>
              <a:rPr lang="pt-BR" sz="2400" baseline="-25000"/>
              <a:t>2</a:t>
            </a:r>
            <a:r>
              <a:rPr lang="pt-BR" sz="2400"/>
              <a:t>SO</a:t>
            </a:r>
            <a:r>
              <a:rPr lang="pt-BR" sz="2400" baseline="-25000"/>
              <a:t>4</a:t>
            </a:r>
            <a:r>
              <a:rPr lang="pt-BR" sz="2400"/>
              <a:t>, HNO</a:t>
            </a:r>
            <a:r>
              <a:rPr lang="pt-BR" sz="2400" baseline="-25000"/>
              <a:t>3</a:t>
            </a:r>
            <a:r>
              <a:rPr lang="pt-BR" sz="2400"/>
              <a:t>, HNO</a:t>
            </a:r>
            <a:r>
              <a:rPr lang="pt-BR" sz="2400" baseline="-25000"/>
              <a:t>2 (ÁCIDOS)</a:t>
            </a:r>
          </a:p>
        </p:txBody>
      </p:sp>
    </p:spTree>
    <p:extLst>
      <p:ext uri="{BB962C8B-B14F-4D97-AF65-F5344CB8AC3E}">
        <p14:creationId xmlns:p14="http://schemas.microsoft.com/office/powerpoint/2010/main" val="351894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Marcos do Ambientalismo Mundial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6165304"/>
          </a:xfrm>
        </p:spPr>
        <p:txBody>
          <a:bodyPr>
            <a:normAutofit/>
          </a:bodyPr>
          <a:lstStyle/>
          <a:p>
            <a:r>
              <a:rPr lang="pt-BR" b="1" dirty="0"/>
              <a:t>1960 – Rachel Carson escreve livro criticando </a:t>
            </a:r>
            <a:r>
              <a:rPr lang="pt-BR" b="1" dirty="0" err="1"/>
              <a:t>diclorodifeniltricloroetano</a:t>
            </a:r>
            <a:r>
              <a:rPr lang="pt-BR" b="1" dirty="0"/>
              <a:t> (DDT – inseticida)</a:t>
            </a:r>
          </a:p>
          <a:p>
            <a:r>
              <a:rPr lang="pt-BR" b="1" dirty="0"/>
              <a:t>1968 – Clube de Roma faz previsões catastróficas para o futuro.</a:t>
            </a:r>
          </a:p>
          <a:p>
            <a:r>
              <a:rPr lang="pt-BR" b="1" dirty="0"/>
              <a:t>1972 – Estocolmo. Primeira conferencia sobre meio ambiente. (países pobre queria destruir para progredir os países ricos achavam que os pobres deveriam continuar assim para proteger a natureza)</a:t>
            </a:r>
          </a:p>
          <a:p>
            <a:r>
              <a:rPr lang="pt-BR" b="1" dirty="0"/>
              <a:t>1987 – Relatório </a:t>
            </a:r>
            <a:r>
              <a:rPr lang="pt-BR" b="1" dirty="0" err="1"/>
              <a:t>Brundtland</a:t>
            </a:r>
            <a:r>
              <a:rPr lang="pt-BR" b="1" dirty="0"/>
              <a:t> – Surge o termo sustentabilidade (utilizar sem destruir)</a:t>
            </a:r>
          </a:p>
          <a:p>
            <a:r>
              <a:rPr lang="pt-BR" b="1" dirty="0"/>
              <a:t>1992 – Conferencia do Rio de Janeiro propostas e compromissos para reduzir a destruição do meio ambiente</a:t>
            </a:r>
          </a:p>
          <a:p>
            <a:r>
              <a:rPr lang="pt-BR" b="1" dirty="0"/>
              <a:t>1997 – Protocolo de Kyoto (Japão) propostas mais rígidas e concretas para redução do aquecimento global.</a:t>
            </a:r>
          </a:p>
          <a:p>
            <a:r>
              <a:rPr lang="pt-BR" b="1" dirty="0"/>
              <a:t>2002 – Rio +10 África</a:t>
            </a:r>
          </a:p>
          <a:p>
            <a:r>
              <a:rPr lang="pt-BR" b="1" dirty="0"/>
              <a:t>2012 – Rio +20 Rio de Janeiro </a:t>
            </a:r>
          </a:p>
        </p:txBody>
      </p:sp>
    </p:spTree>
    <p:extLst>
      <p:ext uri="{BB962C8B-B14F-4D97-AF65-F5344CB8AC3E}">
        <p14:creationId xmlns:p14="http://schemas.microsoft.com/office/powerpoint/2010/main" val="278735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Sustentabilidade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 grande problema para resolução dos problemas ambientais está na questão econômica.</a:t>
            </a:r>
          </a:p>
          <a:p>
            <a:r>
              <a:rPr lang="pt-BR" b="1" dirty="0"/>
              <a:t>Nos países subdesenvolvidos a exploração dos recursos é fonte de renda.</a:t>
            </a:r>
          </a:p>
          <a:p>
            <a:r>
              <a:rPr lang="pt-BR" b="1" dirty="0"/>
              <a:t>Nos países desenvolvidos as grandes indústrias não querem parar de poluir e nem mudar os métodos de produção por questões financeiras.</a:t>
            </a:r>
          </a:p>
          <a:p>
            <a:r>
              <a:rPr lang="pt-BR" b="1" dirty="0"/>
              <a:t>Ambientalistas tentam mudar a visão dos consumidores para forçar práticas ambientais.</a:t>
            </a:r>
          </a:p>
        </p:txBody>
      </p:sp>
    </p:spTree>
    <p:extLst>
      <p:ext uri="{BB962C8B-B14F-4D97-AF65-F5344CB8AC3E}">
        <p14:creationId xmlns:p14="http://schemas.microsoft.com/office/powerpoint/2010/main" val="2901277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Movimento ambientalista.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5069160"/>
          </a:xfrm>
        </p:spPr>
        <p:txBody>
          <a:bodyPr>
            <a:normAutofit/>
          </a:bodyPr>
          <a:lstStyle/>
          <a:p>
            <a:r>
              <a:rPr lang="pt-BR" dirty="0"/>
              <a:t>Atualmente muitas pessoas se mobilizam em prol da natureza, esses movimento questão práticas do governo e da população.</a:t>
            </a:r>
          </a:p>
          <a:p>
            <a:r>
              <a:rPr lang="pt-BR" dirty="0"/>
              <a:t>Nos anos 1960 surge o movimento </a:t>
            </a:r>
            <a:r>
              <a:rPr lang="pt-BR" dirty="0">
                <a:solidFill>
                  <a:srgbClr val="FF0000"/>
                </a:solidFill>
              </a:rPr>
              <a:t>hippie</a:t>
            </a:r>
            <a:r>
              <a:rPr lang="pt-BR" dirty="0"/>
              <a:t> um movimento de contracultura que buscava um estilo de vida diferente onde o consumo não seria a coisa mais importante.</a:t>
            </a:r>
          </a:p>
        </p:txBody>
      </p:sp>
      <p:pic>
        <p:nvPicPr>
          <p:cNvPr id="2052" name="Picture 4" descr="Resultado de imagem para hip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53073"/>
            <a:ext cx="3252788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08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510" y="642593"/>
            <a:ext cx="4711446" cy="1744183"/>
          </a:xfrm>
        </p:spPr>
        <p:txBody>
          <a:bodyPr>
            <a:normAutofit/>
          </a:bodyPr>
          <a:lstStyle/>
          <a:p>
            <a:r>
              <a:rPr lang="pt-BR" b="1" dirty="0"/>
              <a:t>ONGs Ambientais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1510" y="2386584"/>
            <a:ext cx="4711446" cy="3648456"/>
          </a:xfrm>
        </p:spPr>
        <p:txBody>
          <a:bodyPr>
            <a:normAutofit/>
          </a:bodyPr>
          <a:lstStyle/>
          <a:p>
            <a:r>
              <a:rPr lang="pt-BR" dirty="0"/>
              <a:t>Cuidam, fiscalizam, desenvolvem projetos e manifestações em prol da natureza.</a:t>
            </a:r>
          </a:p>
          <a:p>
            <a:r>
              <a:rPr lang="pt-BR" dirty="0"/>
              <a:t>Alguns protestos são extremos.</a:t>
            </a:r>
          </a:p>
          <a:p>
            <a:endParaRPr lang="pt-BR" dirty="0"/>
          </a:p>
        </p:txBody>
      </p:sp>
      <p:pic>
        <p:nvPicPr>
          <p:cNvPr id="3074" name="Picture 2" descr="Resultado de imagem para greenpe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r="7323" b="4"/>
          <a:stretch/>
        </p:blipFill>
        <p:spPr bwMode="auto">
          <a:xfrm>
            <a:off x="5927271" y="237745"/>
            <a:ext cx="3044069" cy="31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greenpea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r="29060" b="-2"/>
          <a:stretch/>
        </p:blipFill>
        <p:spPr bwMode="auto">
          <a:xfrm>
            <a:off x="5927271" y="3429002"/>
            <a:ext cx="3044069" cy="31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00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 t="31874" r="58184" b="16876"/>
          <a:stretch/>
        </p:blipFill>
        <p:spPr bwMode="auto">
          <a:xfrm>
            <a:off x="4256112" y="643468"/>
            <a:ext cx="3649074" cy="5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574" y="643464"/>
            <a:ext cx="2166258" cy="1428737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ONGs Ambientais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2502" y="2184036"/>
            <a:ext cx="2166330" cy="3869634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WWF surgiu inicialmente para proteger plantas e animais atualmente dedica-se a proteção ambiental e sustentabilidade.</a:t>
            </a:r>
          </a:p>
        </p:txBody>
      </p:sp>
      <p:sp>
        <p:nvSpPr>
          <p:cNvPr id="4" name="AutoShape 2" descr="Resultado de imagem para ww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50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331C849-082A-4EB1-9EAD-BA9E179B2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244280" cy="5793507"/>
          </a:xfrm>
        </p:spPr>
        <p:txBody>
          <a:bodyPr>
            <a:normAutofit/>
          </a:bodyPr>
          <a:lstStyle/>
          <a:p>
            <a:pPr fontAlgn="base"/>
            <a:r>
              <a:rPr lang="pt-BR" b="1" dirty="0"/>
              <a:t>A chuva ácida é a precipitação com a presença de ácido sulfúrico, ácido nítrico e nitroso, resultantes de reações químicas que ocorrem na atmosfera.</a:t>
            </a:r>
          </a:p>
          <a:p>
            <a:pPr fontAlgn="base"/>
            <a:r>
              <a:rPr lang="pt-BR" b="1" dirty="0"/>
              <a:t>Todas as chuvas são ácidas, mesmo em ambientes sem poluição. Porém, as chuvas tornam-se um problema ambiental quando o seu pH é abaixo de 4,5.</a:t>
            </a:r>
          </a:p>
          <a:p>
            <a:pPr fontAlgn="base"/>
            <a:r>
              <a:rPr lang="pt-BR" b="1" dirty="0"/>
              <a:t>Elas resultam da quantidade exagerada de produtos da queima de combustíveis fósseis liberados na atmosfera, em consequência das atividades humanas.</a:t>
            </a:r>
          </a:p>
          <a:p>
            <a:endParaRPr lang="pt-BR" dirty="0"/>
          </a:p>
        </p:txBody>
      </p:sp>
      <p:pic>
        <p:nvPicPr>
          <p:cNvPr id="10" name="Picture 2" descr="http://static.hsw.com.br/gif/acid-rain-1a.jpg">
            <a:hlinkClick r:id="rId2"/>
            <a:extLst>
              <a:ext uri="{FF2B5EF4-FFF2-40B4-BE49-F238E27FC236}">
                <a16:creationId xmlns:a16="http://schemas.microsoft.com/office/drawing/2014/main" id="{DFC870EC-0D6F-4068-8C74-7FB1FA55EA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8640"/>
            <a:ext cx="4473750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3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/>
              <a:t>Consequência da Chuva ácida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pt-BR" sz="3600" b="1" dirty="0"/>
              <a:t>Corrosão do concreto e monumentos.</a:t>
            </a:r>
          </a:p>
          <a:p>
            <a:pPr eaLnBrk="1" hangingPunct="1"/>
            <a:r>
              <a:rPr lang="pt-BR" sz="3600" b="1" dirty="0"/>
              <a:t>Destruição da vida aquática.</a:t>
            </a:r>
          </a:p>
          <a:p>
            <a:pPr eaLnBrk="1" hangingPunct="1"/>
            <a:r>
              <a:rPr lang="pt-BR" sz="3600" b="1" dirty="0"/>
              <a:t>Consumir água com muita acidez causa problemas nos rins, pulmões e cérebro.</a:t>
            </a:r>
          </a:p>
          <a:p>
            <a:pPr eaLnBrk="1" hangingPunct="1"/>
            <a:r>
              <a:rPr lang="pt-BR" sz="3600" b="1" dirty="0"/>
              <a:t>No Brasil a Mata atlântica sofre os efeitos da chuva ácida das áreas urbanas.</a:t>
            </a:r>
          </a:p>
        </p:txBody>
      </p:sp>
      <p:pic>
        <p:nvPicPr>
          <p:cNvPr id="3" name="Picture 2" descr="http://www.vocesabia.net/wp-content/uploads/2012/11/chuvaacida1.gif">
            <a:hlinkClick r:id="rId2"/>
            <a:extLst>
              <a:ext uri="{FF2B5EF4-FFF2-40B4-BE49-F238E27FC236}">
                <a16:creationId xmlns:a16="http://schemas.microsoft.com/office/drawing/2014/main" id="{9E1CF26C-A017-4D0A-862F-542384CD67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9120" y="1911438"/>
            <a:ext cx="4529156" cy="303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5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otapositiva.com/pt/trbestbs/quimica/imagens/08_chuvas_acidas_04_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9" y="1052736"/>
            <a:ext cx="8178281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6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Efeito Estufa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000" b="1" dirty="0"/>
              <a:t>A energia do sol ao chegar ao nosso planeta é irradiada de novo para o espaço mas a atmosfera tem a função de reter esse calor.</a:t>
            </a:r>
          </a:p>
          <a:p>
            <a:pPr>
              <a:lnSpc>
                <a:spcPct val="90000"/>
              </a:lnSpc>
            </a:pPr>
            <a:r>
              <a:rPr lang="pt-BR" sz="2000" b="1" dirty="0"/>
              <a:t>O calor é fundamental para a vida.</a:t>
            </a:r>
          </a:p>
          <a:p>
            <a:pPr>
              <a:lnSpc>
                <a:spcPct val="90000"/>
              </a:lnSpc>
            </a:pPr>
            <a:r>
              <a:rPr lang="pt-BR" sz="2000" b="1" dirty="0"/>
              <a:t>O normal que um pouco de gás carbônico ajude essa retenção, mas a poluição tem aumentado muito essa quantidade de CO² e conjuntamente a retenção de calor </a:t>
            </a:r>
          </a:p>
        </p:txBody>
      </p:sp>
    </p:spTree>
    <p:extLst>
      <p:ext uri="{BB962C8B-B14F-4D97-AF65-F5344CB8AC3E}">
        <p14:creationId xmlns:p14="http://schemas.microsoft.com/office/powerpoint/2010/main" val="352053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udzerhost.com/ambiente/images/efeitoestufa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3766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75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nfoescola.com/wp-content/uploads/2009/08/estuf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" y="260648"/>
            <a:ext cx="9116183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14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958" y="495751"/>
            <a:ext cx="4560560" cy="936625"/>
          </a:xfrm>
        </p:spPr>
        <p:txBody>
          <a:bodyPr/>
          <a:lstStyle/>
          <a:p>
            <a:pPr algn="l" eaLnBrk="1" hangingPunct="1"/>
            <a:r>
              <a:rPr lang="pt-BR" b="1" dirty="0"/>
              <a:t>Inversão térmica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79388" y="1484313"/>
            <a:ext cx="1728787" cy="4608512"/>
          </a:xfrm>
          <a:prstGeom prst="upArrow">
            <a:avLst>
              <a:gd name="adj1" fmla="val 50000"/>
              <a:gd name="adj2" fmla="val 66644"/>
            </a:avLst>
          </a:prstGeom>
          <a:gradFill rotWithShape="1">
            <a:gsLst>
              <a:gs pos="0">
                <a:schemeClr val="accent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03350" y="2852738"/>
            <a:ext cx="1512888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Ar quente</a:t>
            </a:r>
          </a:p>
          <a:p>
            <a:pPr algn="ctr" eaLnBrk="1" hangingPunct="1"/>
            <a:r>
              <a:rPr lang="pt-BR"/>
              <a:t>Sobe pois é</a:t>
            </a:r>
          </a:p>
          <a:p>
            <a:pPr algn="ctr" eaLnBrk="1" hangingPunct="1"/>
            <a:r>
              <a:rPr lang="pt-BR"/>
              <a:t>Menos denso</a:t>
            </a:r>
          </a:p>
          <a:p>
            <a:pPr algn="ctr" eaLnBrk="1" hangingPunct="1"/>
            <a:r>
              <a:rPr lang="pt-BR"/>
              <a:t>E dispersa poluente</a:t>
            </a:r>
          </a:p>
          <a:p>
            <a:pPr algn="ctr" eaLnBrk="1" hangingPunct="1"/>
            <a:endParaRPr lang="pt-BR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771775" y="1484313"/>
            <a:ext cx="1728788" cy="4608512"/>
          </a:xfrm>
          <a:prstGeom prst="upArrow">
            <a:avLst>
              <a:gd name="adj1" fmla="val 50000"/>
              <a:gd name="adj2" fmla="val 66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8163" y="61849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/>
              <a:t>Verão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55875" y="6165850"/>
            <a:ext cx="2135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Inverno</a:t>
            </a:r>
          </a:p>
          <a:p>
            <a:pPr algn="ctr" eaLnBrk="1" hangingPunct="1"/>
            <a:r>
              <a:rPr lang="pt-BR"/>
              <a:t>Solo abaixo de 4ºC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783013" y="2927350"/>
            <a:ext cx="28765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Durante a noite a temperatura cai rapidamente</a:t>
            </a:r>
          </a:p>
          <a:p>
            <a:pPr algn="ctr" eaLnBrk="1" hangingPunct="1"/>
            <a:r>
              <a:rPr lang="pt-BR"/>
              <a:t>Ar Frio e poluído</a:t>
            </a:r>
          </a:p>
          <a:p>
            <a:pPr algn="ctr" eaLnBrk="1" hangingPunct="1"/>
            <a:r>
              <a:rPr lang="pt-BR"/>
              <a:t>Não sobe pois é</a:t>
            </a:r>
          </a:p>
          <a:p>
            <a:pPr algn="ctr" eaLnBrk="1" hangingPunct="1"/>
            <a:r>
              <a:rPr lang="pt-BR"/>
              <a:t>Mais denso.</a:t>
            </a:r>
          </a:p>
          <a:p>
            <a:pPr algn="ctr" eaLnBrk="1" hangingPunct="1"/>
            <a:r>
              <a:rPr lang="pt-BR"/>
              <a:t>Fica preso ao solo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795963" y="115888"/>
            <a:ext cx="2987675" cy="936625"/>
          </a:xfrm>
          <a:prstGeom prst="rect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>
                <a:solidFill>
                  <a:schemeClr val="bg1"/>
                </a:solidFill>
              </a:rPr>
              <a:t>Camada de ar quente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795963" y="1052513"/>
            <a:ext cx="2987675" cy="9366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>
                <a:solidFill>
                  <a:schemeClr val="bg1"/>
                </a:solidFill>
              </a:rPr>
              <a:t>Camada de ar frio e poluída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948488" y="1963738"/>
            <a:ext cx="16700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Geralmente</a:t>
            </a:r>
          </a:p>
          <a:p>
            <a:pPr algn="ctr" eaLnBrk="1" hangingPunct="1"/>
            <a:r>
              <a:rPr lang="pt-BR"/>
              <a:t>Madrugada</a:t>
            </a:r>
          </a:p>
          <a:p>
            <a:pPr algn="ctr" eaLnBrk="1" hangingPunct="1"/>
            <a:r>
              <a:rPr lang="pt-BR"/>
              <a:t>Quando o solo</a:t>
            </a:r>
          </a:p>
          <a:p>
            <a:pPr algn="ctr" eaLnBrk="1" hangingPunct="1"/>
            <a:r>
              <a:rPr lang="pt-BR"/>
              <a:t>Perde calor.</a:t>
            </a:r>
          </a:p>
          <a:p>
            <a:pPr algn="ctr" eaLnBrk="1" hangingPunct="1"/>
            <a:endParaRPr lang="pt-BR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732588" y="4365625"/>
            <a:ext cx="2051050" cy="936625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732588" y="3429000"/>
            <a:ext cx="2051050" cy="9366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372225" y="5394325"/>
            <a:ext cx="2749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Quando o Sol aparecer</a:t>
            </a:r>
          </a:p>
          <a:p>
            <a:pPr algn="ctr" eaLnBrk="1" hangingPunct="1"/>
            <a:r>
              <a:rPr lang="pt-BR"/>
              <a:t>O aquecimento gera</a:t>
            </a:r>
          </a:p>
          <a:p>
            <a:pPr algn="ctr" eaLnBrk="1" hangingPunct="1"/>
            <a:r>
              <a:rPr lang="pt-BR"/>
              <a:t>Circulação dos poluentes</a:t>
            </a:r>
          </a:p>
          <a:p>
            <a:pPr algn="ctr"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994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435A614C749F44808517046BA90F32" ma:contentTypeVersion="13" ma:contentTypeDescription="Create a new document." ma:contentTypeScope="" ma:versionID="0a8fb60503e8af1ac9448284e663a58f">
  <xsd:schema xmlns:xsd="http://www.w3.org/2001/XMLSchema" xmlns:xs="http://www.w3.org/2001/XMLSchema" xmlns:p="http://schemas.microsoft.com/office/2006/metadata/properties" xmlns:ns3="f3095b1b-8796-49c9-b1a1-afcc6a25e73c" xmlns:ns4="87ccde0a-b796-461c-977d-e3b94fe1667e" targetNamespace="http://schemas.microsoft.com/office/2006/metadata/properties" ma:root="true" ma:fieldsID="bf3d87743dfb94cb593d5895a3ec1981" ns3:_="" ns4:_="">
    <xsd:import namespace="f3095b1b-8796-49c9-b1a1-afcc6a25e73c"/>
    <xsd:import namespace="87ccde0a-b796-461c-977d-e3b94fe1667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95b1b-8796-49c9-b1a1-afcc6a25e7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cde0a-b796-461c-977d-e3b94fe16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C3794C-7A8E-4192-808C-2A0E37BBC4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95b1b-8796-49c9-b1a1-afcc6a25e73c"/>
    <ds:schemaRef ds:uri="87ccde0a-b796-461c-977d-e3b94fe166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5C2F63-9215-4BE9-A810-8DC62CFD7C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E3655C-5BCF-4410-A955-86EC9FB1E32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21</TotalTime>
  <Words>1060</Words>
  <Application>Microsoft Office PowerPoint</Application>
  <PresentationFormat>Apresentação na tela (4:3)</PresentationFormat>
  <Paragraphs>91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Garamond</vt:lpstr>
      <vt:lpstr>Savon</vt:lpstr>
      <vt:lpstr>PROBLEMAS AMBIENTAIS EM DEBATE</vt:lpstr>
      <vt:lpstr>CHUVA ÁCIDA </vt:lpstr>
      <vt:lpstr>Apresentação do PowerPoint</vt:lpstr>
      <vt:lpstr>Consequência da Chuva ácida</vt:lpstr>
      <vt:lpstr>Apresentação do PowerPoint</vt:lpstr>
      <vt:lpstr>Efeito Estufa</vt:lpstr>
      <vt:lpstr>Apresentação do PowerPoint</vt:lpstr>
      <vt:lpstr>Apresentação do PowerPoint</vt:lpstr>
      <vt:lpstr>Inversão térmica</vt:lpstr>
      <vt:lpstr>Apresentação do PowerPoint</vt:lpstr>
      <vt:lpstr>Apresentação do PowerPoint</vt:lpstr>
      <vt:lpstr>Buraco na Camada de Ozônio</vt:lpstr>
      <vt:lpstr>O que causa esse problema?</vt:lpstr>
      <vt:lpstr>O que o buraco na camada de ozônio pode causar?</vt:lpstr>
      <vt:lpstr>Apresentação do PowerPoint</vt:lpstr>
      <vt:lpstr>Porque na Antártida</vt:lpstr>
      <vt:lpstr>Ilhas de Calor</vt:lpstr>
      <vt:lpstr>Apresentação do PowerPoint</vt:lpstr>
      <vt:lpstr>O Meio ambiente em debate: Um breve histórico</vt:lpstr>
      <vt:lpstr>Marcos do Ambientalismo Mundial</vt:lpstr>
      <vt:lpstr>Sustentabilidade</vt:lpstr>
      <vt:lpstr>Movimento ambientalista.</vt:lpstr>
      <vt:lpstr>ONGs Ambientais</vt:lpstr>
      <vt:lpstr>ONGs Ambientais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PROBLEMAS AMBIENTAIS EM DEBATE</dc:title>
  <dc:creator>daniela camargo reis</dc:creator>
  <cp:lastModifiedBy>AP - EA Elisiane da Silva Feitoza</cp:lastModifiedBy>
  <cp:revision>4</cp:revision>
  <dcterms:created xsi:type="dcterms:W3CDTF">2020-03-25T19:28:12Z</dcterms:created>
  <dcterms:modified xsi:type="dcterms:W3CDTF">2020-03-27T12:51:17Z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0x0101007F435A614C749F44808517046BA90F32</vt:lpwstr>
  </property>
</Properties>
</file>