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7" r:id="rId5"/>
    <p:sldId id="260" r:id="rId6"/>
    <p:sldId id="270" r:id="rId7"/>
    <p:sldId id="265" r:id="rId8"/>
    <p:sldId id="266" r:id="rId9"/>
    <p:sldId id="269" r:id="rId10"/>
    <p:sldId id="264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51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44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94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2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37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91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45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14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1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3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42D-F8A4-4750-AEC0-BB7A752203DB}" type="datetimeFigureOut">
              <a:rPr lang="pt-BR" smtClean="0"/>
              <a:pPr/>
              <a:t>03/04/2019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5341-3086-46EE-A736-6DD29A5E81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43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Aulão de Redação - Impressã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92773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7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acordo com o </a:t>
            </a:r>
            <a:r>
              <a:rPr lang="pt-BR" b="1" dirty="0" smtClean="0"/>
              <a:t>Lei do Primeiro Emprego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Lei Federal nº 10.748, de 22 de outubro de 2003 criou o Programa Nacional de Estímulo ao Primeiro Emprego para os Jovens. A Lei é vinculada à inserção de jovens de 16 a 24 anos no mercado de trabalho, sua escolarização, fortalecimento da participação da sociedade no processo de formulação de políticas e ações de geração de trabalho e renda.</a:t>
            </a:r>
          </a:p>
          <a:p>
            <a:endParaRPr lang="pt-BR" dirty="0"/>
          </a:p>
        </p:txBody>
      </p:sp>
      <p:pic>
        <p:nvPicPr>
          <p:cNvPr id="5" name="Picture 2" descr="https://abrilguiadoestudante.files.wordpress.com/2017/07/carteira-trabalh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47850"/>
            <a:ext cx="55626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Soluções do problema: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Palestras/campanhas em escolas.</a:t>
            </a:r>
          </a:p>
          <a:p>
            <a:r>
              <a:rPr lang="pt-BR" dirty="0" smtClean="0"/>
              <a:t>Novelas, filmes e/ou documentários que abordem o assunto.</a:t>
            </a:r>
          </a:p>
          <a:p>
            <a:r>
              <a:rPr lang="pt-BR" dirty="0" smtClean="0"/>
              <a:t>Maior incentivo do Governo e das empresas.</a:t>
            </a:r>
          </a:p>
          <a:p>
            <a:r>
              <a:rPr lang="pt-BR" dirty="0" smtClean="0"/>
              <a:t>Discussões em canais abertos.</a:t>
            </a:r>
          </a:p>
          <a:p>
            <a:r>
              <a:rPr lang="pt-BR" dirty="0" smtClean="0"/>
              <a:t>Incentivo para cursos técnicos, como o </a:t>
            </a:r>
            <a:r>
              <a:rPr lang="pt-BR" dirty="0" err="1" smtClean="0"/>
              <a:t>Pronatec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02353" cy="23876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pt-BR" b="1" dirty="0" smtClean="0"/>
              <a:t>As </a:t>
            </a:r>
            <a:r>
              <a:rPr lang="pt-BR" b="1" dirty="0">
                <a:solidFill>
                  <a:srgbClr val="FF0000"/>
                </a:solidFill>
              </a:rPr>
              <a:t>dificuldades</a:t>
            </a:r>
            <a:r>
              <a:rPr lang="pt-BR" b="1" dirty="0"/>
              <a:t> dos </a:t>
            </a:r>
            <a:r>
              <a:rPr lang="pt-BR" b="1" dirty="0">
                <a:solidFill>
                  <a:srgbClr val="FF0000"/>
                </a:solidFill>
              </a:rPr>
              <a:t>jovens</a:t>
            </a:r>
            <a:r>
              <a:rPr lang="pt-BR" b="1" dirty="0"/>
              <a:t> de ingressarem no </a:t>
            </a:r>
            <a:r>
              <a:rPr lang="pt-BR" b="1" dirty="0">
                <a:solidFill>
                  <a:srgbClr val="FF0000"/>
                </a:solidFill>
              </a:rPr>
              <a:t>mercado de </a:t>
            </a:r>
            <a:r>
              <a:rPr lang="pt-BR" b="1" dirty="0" smtClean="0">
                <a:solidFill>
                  <a:srgbClr val="FF0000"/>
                </a:solidFill>
              </a:rPr>
              <a:t>trabalho</a:t>
            </a:r>
            <a:r>
              <a:rPr lang="pt-BR" b="1" dirty="0" smtClean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Palavras chaves que não podem faltar na redação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244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2999"/>
          </a:xfrm>
        </p:spPr>
        <p:txBody>
          <a:bodyPr/>
          <a:lstStyle/>
          <a:p>
            <a:r>
              <a:rPr lang="pt-BR" b="1" dirty="0" smtClean="0"/>
              <a:t>Modelo de Redação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100" y="911225"/>
            <a:ext cx="10515600" cy="5622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i="1" dirty="0" smtClean="0"/>
              <a:t>   No clássico mundial “Admirável Mundo Novo”, livro do escritor inglês Aldous Huxley, o leitor se depara com uma sociedade extremamente organizada, de modo que cada cidadão possui um emprego e a sua função.</a:t>
            </a:r>
            <a:r>
              <a:rPr lang="pt-BR" b="1" i="1" dirty="0" smtClean="0"/>
              <a:t> </a:t>
            </a:r>
            <a:r>
              <a:rPr lang="pt-BR" i="1" dirty="0" smtClean="0"/>
              <a:t>No que tange ao período atual, é notória a dificuldade da inserção de jovens no mercado de trabalho devido a falta de qualificação e o individualismo. Logo, tal cenário configura um grave problema social que deve ser solucionado.</a:t>
            </a:r>
          </a:p>
          <a:p>
            <a:pPr>
              <a:buNone/>
            </a:pPr>
            <a:r>
              <a:rPr lang="pt-BR" i="1" dirty="0" smtClean="0"/>
              <a:t>   Sob esse viés, é perceptível que a comunidade jovem está recebendo uma menor qualificação para o mercado. Desse modo, levando os postos de trabalho a serem designados para pessoas mais velhas e mais experientes. Assim, tal fato é exemplificado pelos dados do Instituto de Pesquisa Econômica Aplicada (IPEA), que mostram como o desemprego entre jovens está três vezes maior que entre as demais classes trabalhadoras. 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6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247650"/>
            <a:ext cx="10515600" cy="66103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i="1" dirty="0" smtClean="0"/>
              <a:t>   </a:t>
            </a:r>
            <a:r>
              <a:rPr lang="pt-BR" sz="3000" i="1" dirty="0" smtClean="0"/>
              <a:t>Paralelamente, existe um mercado instável: cada vez mais enxuto e que exige uma constante especialização do profissional. Por sua vez, fica como tarefa do próprio trabalhador buscar essa acentuada qualificação, que é negada por governo e empresas. Com isso, colabora para essa visão o conceito de Modernidade Líquida do sociólogo </a:t>
            </a:r>
            <a:r>
              <a:rPr lang="pt-BR" sz="3000" i="1" dirty="0" err="1" smtClean="0"/>
              <a:t>Zygmunt</a:t>
            </a:r>
            <a:r>
              <a:rPr lang="pt-BR" sz="3000" i="1" dirty="0" smtClean="0"/>
              <a:t> </a:t>
            </a:r>
            <a:r>
              <a:rPr lang="pt-BR" sz="3000" i="1" dirty="0" err="1" smtClean="0"/>
              <a:t>Bauman</a:t>
            </a:r>
            <a:r>
              <a:rPr lang="pt-BR" sz="3000" i="1" dirty="0" smtClean="0"/>
              <a:t>, que afirma a crescente mudança no âmbito laboral em qualificação de mão de obra e redução de empregos.</a:t>
            </a:r>
          </a:p>
          <a:p>
            <a:pPr>
              <a:buNone/>
            </a:pPr>
            <a:r>
              <a:rPr lang="pt-BR" sz="3000" i="1" dirty="0" smtClean="0"/>
              <a:t>   Portanto, urge a necessidade de uma solução para tal problemática. Inicialmente, instituições públicas de controle do Poder Público devem, por meio de projetos sociais com o Ministério do Trabalho e Emprego (MTE), oferecer editais para a contratação de jovens, que trabalharão por um período determinado no órgão</a:t>
            </a:r>
            <a:r>
              <a:rPr lang="pt-BR" sz="3000" b="1" i="1" dirty="0" smtClean="0"/>
              <a:t> </a:t>
            </a:r>
            <a:r>
              <a:rPr lang="pt-BR" sz="3000" i="1" dirty="0" smtClean="0"/>
              <a:t>público sob a supervisão de um funcionário efetivo e experiente, transmitindo-lhes dicas e conhecimentos. Além disso, ao final do processo de preparação, palestras e dicas para entrevistas de emprego podem ser ministradas por psicólogos e pedagogos, objetivando, assim, maiores chances de contratação. Dessa forma, o Brasil possibilitará aos seus jovens um efetivo engajamento na sociedade, como no livro ´</a:t>
            </a:r>
            <a:r>
              <a:rPr lang="pt-BR" sz="3000" i="1" dirty="0" err="1" smtClean="0"/>
              <a:t>´Admirável</a:t>
            </a:r>
            <a:r>
              <a:rPr lang="pt-BR" sz="3000" i="1" dirty="0" smtClean="0"/>
              <a:t> Mundo </a:t>
            </a:r>
            <a:r>
              <a:rPr lang="pt-BR" sz="3000" i="1" dirty="0" err="1" smtClean="0"/>
              <a:t>Novo´</a:t>
            </a:r>
            <a:r>
              <a:rPr lang="pt-BR" sz="3000" i="1" dirty="0" smtClean="0"/>
              <a:t>´.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Sinônimos para jovens: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Menores aprendizes;</a:t>
            </a:r>
          </a:p>
          <a:p>
            <a:r>
              <a:rPr lang="pt-BR" dirty="0" smtClean="0"/>
              <a:t>Adolescente(s);</a:t>
            </a:r>
          </a:p>
          <a:p>
            <a:r>
              <a:rPr lang="pt-BR" dirty="0" smtClean="0"/>
              <a:t>Contratados;</a:t>
            </a:r>
          </a:p>
          <a:p>
            <a:r>
              <a:rPr lang="pt-BR" dirty="0" smtClean="0"/>
              <a:t>Indivíduos ;</a:t>
            </a:r>
          </a:p>
          <a:p>
            <a:r>
              <a:rPr lang="pt-BR" dirty="0" smtClean="0"/>
              <a:t>Desempregados ;</a:t>
            </a:r>
          </a:p>
          <a:p>
            <a:r>
              <a:rPr lang="pt-BR" dirty="0" smtClean="0"/>
              <a:t>Empregados;</a:t>
            </a:r>
          </a:p>
          <a:p>
            <a:r>
              <a:rPr lang="pt-BR" dirty="0" smtClean="0"/>
              <a:t>Trabalhadores;</a:t>
            </a:r>
          </a:p>
          <a:p>
            <a:r>
              <a:rPr lang="pt-BR" dirty="0" smtClean="0"/>
              <a:t>Nova classe trabalhadora 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Espaço Reservado para Conteúdo 4" descr="teste1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828800"/>
            <a:ext cx="5829300" cy="3488468"/>
          </a:xfrm>
        </p:spPr>
      </p:pic>
    </p:spTree>
    <p:extLst>
      <p:ext uri="{BB962C8B-B14F-4D97-AF65-F5344CB8AC3E}">
        <p14:creationId xmlns:p14="http://schemas.microsoft.com/office/powerpoint/2010/main" val="38315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Sinônimos para trabalho: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Emprego;</a:t>
            </a:r>
          </a:p>
          <a:p>
            <a:r>
              <a:rPr lang="pt-BR" dirty="0" smtClean="0"/>
              <a:t>Ocupação;</a:t>
            </a:r>
          </a:p>
          <a:p>
            <a:r>
              <a:rPr lang="pt-BR" dirty="0" smtClean="0"/>
              <a:t>Função;</a:t>
            </a:r>
          </a:p>
          <a:p>
            <a:r>
              <a:rPr lang="pt-BR" dirty="0" smtClean="0"/>
              <a:t>Ofício;</a:t>
            </a:r>
          </a:p>
          <a:p>
            <a:r>
              <a:rPr lang="pt-BR" dirty="0" smtClean="0"/>
              <a:t>Serviço;</a:t>
            </a:r>
          </a:p>
          <a:p>
            <a:r>
              <a:rPr lang="pt-BR" dirty="0" smtClean="0"/>
              <a:t>Negócio;</a:t>
            </a:r>
          </a:p>
          <a:p>
            <a:r>
              <a:rPr lang="pt-BR" dirty="0" smtClean="0"/>
              <a:t>Encargo.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Causas do problema: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Falta de experiência profissional.</a:t>
            </a:r>
          </a:p>
          <a:p>
            <a:r>
              <a:rPr lang="pt-BR" dirty="0" smtClean="0"/>
              <a:t>Falta de apoio da família.</a:t>
            </a:r>
          </a:p>
          <a:p>
            <a:r>
              <a:rPr lang="pt-BR" dirty="0" smtClean="0"/>
              <a:t>Falta de cursos profissionalizantes gratuitos. </a:t>
            </a:r>
          </a:p>
          <a:p>
            <a:r>
              <a:rPr lang="pt-BR" dirty="0" smtClean="0"/>
              <a:t>Individualismo. </a:t>
            </a:r>
          </a:p>
          <a:p>
            <a:r>
              <a:rPr lang="pt-BR" dirty="0" smtClean="0"/>
              <a:t>Mercado competitivo</a:t>
            </a:r>
          </a:p>
          <a:p>
            <a:r>
              <a:rPr lang="pt-BR" dirty="0" smtClean="0"/>
              <a:t>Falha na fiscalização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2300" y="2133600"/>
            <a:ext cx="4972050" cy="4019550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>
                <a:latin typeface="+mn-lt"/>
              </a:rPr>
              <a:t>O grupo “</a:t>
            </a:r>
            <a:r>
              <a:rPr lang="pt-BR" sz="3000" dirty="0" err="1" smtClean="0">
                <a:latin typeface="+mn-lt"/>
              </a:rPr>
              <a:t>nem-nem</a:t>
            </a:r>
            <a:r>
              <a:rPr lang="pt-BR" sz="3000" dirty="0" smtClean="0">
                <a:latin typeface="+mn-lt"/>
              </a:rPr>
              <a:t>” é maior entre os pobres. E a presença desse índice de exclusão social nas estatísticas ao longo do tempo mostra que uma herança de desigualdade vem passando de geração para geração no país.</a:t>
            </a:r>
            <a:endParaRPr lang="pt-BR" sz="3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2495550"/>
            <a:ext cx="6153150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Um estudo divulgado no dia 13 de fevereiro pela OIT (Organização Internacional do Trabalho) apontou que 21,8 milhões dos jovens latino-americanos se enquadram nesse perfil em que não estão trabalhando nem procurando uma colocação no mercado e estão fora da escola. Uma pesquisa anterior da OIT, divulgada logo no início do ano, apontava que, de 2007 a 2012, o fenômeno cresceu em 30 países, de uma lista de 40 analisados.</a:t>
            </a:r>
            <a:endParaRPr lang="pt-BR" dirty="0"/>
          </a:p>
        </p:txBody>
      </p:sp>
      <p:pic>
        <p:nvPicPr>
          <p:cNvPr id="4" name="Espaço Reservado para Conteúdo 4" descr="19_12_geracao_nem_nem_foto_blog_quebra_corrent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10344150" cy="219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PROGRAMA JOVEM APRENDIZ</a:t>
            </a:r>
            <a:endParaRPr lang="pt-BR" b="1" dirty="0"/>
          </a:p>
        </p:txBody>
      </p:sp>
      <p:pic>
        <p:nvPicPr>
          <p:cNvPr id="4" name="Espaço Reservado para Conteúdo 4" descr="teste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657350"/>
            <a:ext cx="9925050" cy="46672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 As dificuldades dos jovens de ingressarem no mercado de trabalho.</vt:lpstr>
      <vt:lpstr>Modelo de Redação</vt:lpstr>
      <vt:lpstr>Apresentação do PowerPoint</vt:lpstr>
      <vt:lpstr>Sinônimos para jovens:</vt:lpstr>
      <vt:lpstr>Sinônimos para trabalho:</vt:lpstr>
      <vt:lpstr>Causas do problema: </vt:lpstr>
      <vt:lpstr>O grupo “nem-nem” é maior entre os pobres. E a presença desse índice de exclusão social nas estatísticas ao longo do tempo mostra que uma herança de desigualdade vem passando de geração para geração no país.</vt:lpstr>
      <vt:lpstr>PROGRAMA JOVEM APRENDIZ</vt:lpstr>
      <vt:lpstr>De acordo com o Lei do Primeiro Emprego:</vt:lpstr>
      <vt:lpstr>Soluções do problema: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CAIT</dc:creator>
  <cp:lastModifiedBy>Biblioteca</cp:lastModifiedBy>
  <cp:revision>15</cp:revision>
  <dcterms:created xsi:type="dcterms:W3CDTF">2018-08-06T16:30:08Z</dcterms:created>
  <dcterms:modified xsi:type="dcterms:W3CDTF">2019-04-03T18:51:17Z</dcterms:modified>
</cp:coreProperties>
</file>