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4"/>
  </p:sldMasterIdLst>
  <p:sldIdLst>
    <p:sldId id="256" r:id="rId5"/>
    <p:sldId id="288" r:id="rId6"/>
    <p:sldId id="258" r:id="rId7"/>
    <p:sldId id="281" r:id="rId8"/>
    <p:sldId id="257" r:id="rId9"/>
    <p:sldId id="259" r:id="rId10"/>
    <p:sldId id="260" r:id="rId11"/>
    <p:sldId id="263" r:id="rId12"/>
    <p:sldId id="283" r:id="rId13"/>
    <p:sldId id="262" r:id="rId14"/>
    <p:sldId id="284" r:id="rId15"/>
    <p:sldId id="264" r:id="rId16"/>
    <p:sldId id="265" r:id="rId17"/>
    <p:sldId id="289" r:id="rId18"/>
    <p:sldId id="282" r:id="rId19"/>
    <p:sldId id="266" r:id="rId20"/>
    <p:sldId id="267" r:id="rId21"/>
    <p:sldId id="285" r:id="rId22"/>
    <p:sldId id="268" r:id="rId23"/>
    <p:sldId id="269" r:id="rId24"/>
    <p:sldId id="270" r:id="rId25"/>
    <p:sldId id="275" r:id="rId26"/>
    <p:sldId id="286" r:id="rId27"/>
    <p:sldId id="271" r:id="rId28"/>
    <p:sldId id="272" r:id="rId29"/>
    <p:sldId id="273" r:id="rId30"/>
    <p:sldId id="277" r:id="rId31"/>
    <p:sldId id="276" r:id="rId32"/>
    <p:sldId id="287" r:id="rId33"/>
    <p:sldId id="274" r:id="rId34"/>
    <p:sldId id="278" r:id="rId35"/>
    <p:sldId id="279" r:id="rId36"/>
    <p:sldId id="280"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pt-BR"/>
              <a:t>Clique para editar o título Mestre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4AA26D42-1DBD-4C4F-AF88-D1F86F9D52C1}" type="datetimeFigureOut">
              <a:rPr lang="pt-BR" smtClean="0"/>
              <a:t>19/03/2020</a:t>
            </a:fld>
            <a:endParaRPr lang="pt-B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pt-B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30FC1A77-7B53-634C-B000-6F2C08C313F1}" type="slidenum">
              <a:rPr lang="pt-BR" smtClean="0"/>
              <a:t>‹nº›</a:t>
            </a:fld>
            <a:endParaRPr lang="pt-B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02330809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AA26D42-1DBD-4C4F-AF88-D1F86F9D52C1}" type="datetimeFigureOut">
              <a:rPr lang="pt-BR" smtClean="0"/>
              <a:t>19/03/2020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0FC1A77-7B53-634C-B000-6F2C08C313F1}" type="slidenum">
              <a:rPr lang="pt-BR" smtClean="0"/>
              <a:t>‹nº›</a:t>
            </a:fld>
            <a:endParaRPr lang="pt-BR"/>
          </a:p>
        </p:txBody>
      </p:sp>
    </p:spTree>
    <p:extLst>
      <p:ext uri="{BB962C8B-B14F-4D97-AF65-F5344CB8AC3E}">
        <p14:creationId xmlns:p14="http://schemas.microsoft.com/office/powerpoint/2010/main" val="925673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AA26D42-1DBD-4C4F-AF88-D1F86F9D52C1}" type="datetimeFigureOut">
              <a:rPr lang="pt-BR" smtClean="0"/>
              <a:t>19/03/2020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0FC1A77-7B53-634C-B000-6F2C08C313F1}" type="slidenum">
              <a:rPr lang="pt-BR" smtClean="0"/>
              <a:t>‹nº›</a:t>
            </a:fld>
            <a:endParaRPr lang="pt-BR"/>
          </a:p>
        </p:txBody>
      </p:sp>
    </p:spTree>
    <p:extLst>
      <p:ext uri="{BB962C8B-B14F-4D97-AF65-F5344CB8AC3E}">
        <p14:creationId xmlns:p14="http://schemas.microsoft.com/office/powerpoint/2010/main" val="3660407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AA26D42-1DBD-4C4F-AF88-D1F86F9D52C1}" type="datetimeFigureOut">
              <a:rPr lang="pt-BR" smtClean="0"/>
              <a:t>19/03/2020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0FC1A77-7B53-634C-B000-6F2C08C313F1}" type="slidenum">
              <a:rPr lang="pt-BR" smtClean="0"/>
              <a:t>‹nº›</a:t>
            </a:fld>
            <a:endParaRPr lang="pt-BR"/>
          </a:p>
        </p:txBody>
      </p:sp>
    </p:spTree>
    <p:extLst>
      <p:ext uri="{BB962C8B-B14F-4D97-AF65-F5344CB8AC3E}">
        <p14:creationId xmlns:p14="http://schemas.microsoft.com/office/powerpoint/2010/main" val="2260772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4AA26D42-1DBD-4C4F-AF88-D1F86F9D52C1}" type="datetimeFigureOut">
              <a:rPr lang="pt-BR" smtClean="0"/>
              <a:t>19/03/2020</a:t>
            </a:fld>
            <a:endParaRPr lang="pt-B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pt-B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30FC1A77-7B53-634C-B000-6F2C08C313F1}" type="slidenum">
              <a:rPr lang="pt-BR" smtClean="0"/>
              <a:t>‹nº›</a:t>
            </a:fld>
            <a:endParaRPr lang="pt-B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90529076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pt-BR"/>
              <a:t>Clique para editar o título Mestre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4AA26D42-1DBD-4C4F-AF88-D1F86F9D52C1}" type="datetimeFigureOut">
              <a:rPr lang="pt-BR" smtClean="0"/>
              <a:t>19/03/2020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0FC1A77-7B53-634C-B000-6F2C08C313F1}" type="slidenum">
              <a:rPr lang="pt-BR" smtClean="0"/>
              <a:t>‹nº›</a:t>
            </a:fld>
            <a:endParaRPr lang="pt-BR"/>
          </a:p>
        </p:txBody>
      </p:sp>
    </p:spTree>
    <p:extLst>
      <p:ext uri="{BB962C8B-B14F-4D97-AF65-F5344CB8AC3E}">
        <p14:creationId xmlns:p14="http://schemas.microsoft.com/office/powerpoint/2010/main" val="3712037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4AA26D42-1DBD-4C4F-AF88-D1F86F9D52C1}" type="datetimeFigureOut">
              <a:rPr lang="pt-BR" smtClean="0"/>
              <a:t>19/03/2020</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30FC1A77-7B53-634C-B000-6F2C08C313F1}" type="slidenum">
              <a:rPr lang="pt-BR" smtClean="0"/>
              <a:t>‹nº›</a:t>
            </a:fld>
            <a:endParaRPr lang="pt-BR"/>
          </a:p>
        </p:txBody>
      </p:sp>
    </p:spTree>
    <p:extLst>
      <p:ext uri="{BB962C8B-B14F-4D97-AF65-F5344CB8AC3E}">
        <p14:creationId xmlns:p14="http://schemas.microsoft.com/office/powerpoint/2010/main" val="2721148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4AA26D42-1DBD-4C4F-AF88-D1F86F9D52C1}" type="datetimeFigureOut">
              <a:rPr lang="pt-BR" smtClean="0"/>
              <a:t>19/03/2020</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30FC1A77-7B53-634C-B000-6F2C08C313F1}" type="slidenum">
              <a:rPr lang="pt-BR" smtClean="0"/>
              <a:t>‹nº›</a:t>
            </a:fld>
            <a:endParaRPr lang="pt-BR"/>
          </a:p>
        </p:txBody>
      </p:sp>
    </p:spTree>
    <p:extLst>
      <p:ext uri="{BB962C8B-B14F-4D97-AF65-F5344CB8AC3E}">
        <p14:creationId xmlns:p14="http://schemas.microsoft.com/office/powerpoint/2010/main" val="2278261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A26D42-1DBD-4C4F-AF88-D1F86F9D52C1}" type="datetimeFigureOut">
              <a:rPr lang="pt-BR" smtClean="0"/>
              <a:t>19/03/2020</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30FC1A77-7B53-634C-B000-6F2C08C313F1}" type="slidenum">
              <a:rPr lang="pt-BR" smtClean="0"/>
              <a:t>‹nº›</a:t>
            </a:fld>
            <a:endParaRPr lang="pt-BR"/>
          </a:p>
        </p:txBody>
      </p:sp>
    </p:spTree>
    <p:extLst>
      <p:ext uri="{BB962C8B-B14F-4D97-AF65-F5344CB8AC3E}">
        <p14:creationId xmlns:p14="http://schemas.microsoft.com/office/powerpoint/2010/main" val="4030300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pt-BR"/>
              <a:t>Clique para editar o título Mestre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AA26D42-1DBD-4C4F-AF88-D1F86F9D52C1}" type="datetimeFigureOut">
              <a:rPr lang="pt-BR" smtClean="0"/>
              <a:t>19/03/2020</a:t>
            </a:fld>
            <a:endParaRPr lang="pt-B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pt-B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0FC1A77-7B53-634C-B000-6F2C08C313F1}" type="slidenum">
              <a:rPr lang="pt-BR" smtClean="0"/>
              <a:t>‹nº›</a:t>
            </a:fld>
            <a:endParaRPr lang="pt-B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57042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AA26D42-1DBD-4C4F-AF88-D1F86F9D52C1}" type="datetimeFigureOut">
              <a:rPr lang="pt-BR" smtClean="0"/>
              <a:t>19/03/2020</a:t>
            </a:fld>
            <a:endParaRPr lang="pt-B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pt-B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0FC1A77-7B53-634C-B000-6F2C08C313F1}" type="slidenum">
              <a:rPr lang="pt-BR" smtClean="0"/>
              <a:t>‹nº›</a:t>
            </a:fld>
            <a:endParaRPr lang="pt-B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64877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4AA26D42-1DBD-4C4F-AF88-D1F86F9D52C1}" type="datetimeFigureOut">
              <a:rPr lang="pt-BR" smtClean="0"/>
              <a:t>19/03/2020</a:t>
            </a:fld>
            <a:endParaRPr lang="pt-B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pt-B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30FC1A77-7B53-634C-B000-6F2C08C313F1}" type="slidenum">
              <a:rPr lang="pt-BR" smtClean="0"/>
              <a:t>‹nº›</a:t>
            </a:fld>
            <a:endParaRPr lang="pt-B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55010997"/>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www.funai.gov.br/index.php/todos-ouvidoria/23-perguntas-frequentes/96-pergunta-2" TargetMode="External"/><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infoescola.com/oceania/nova-zelandia/" TargetMode="External"/><Relationship Id="rId2" Type="http://schemas.openxmlformats.org/officeDocument/2006/relationships/image" Target="../media/image12.jpeg"/><Relationship Id="rId1" Type="http://schemas.openxmlformats.org/officeDocument/2006/relationships/slideLayout" Target="../slideLayouts/slideLayout4.xml"/><Relationship Id="rId5" Type="http://schemas.openxmlformats.org/officeDocument/2006/relationships/hyperlink" Target="https://www.infoescola.com/geografia/oceano-pacifico/" TargetMode="External"/><Relationship Id="rId4" Type="http://schemas.openxmlformats.org/officeDocument/2006/relationships/hyperlink" Target="https://www.infoescola.com/geografia/oceania/"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hyperlink" Target="https://escola.britannica.com.br/artigo/Par%C3%A1/483433" TargetMode="External"/><Relationship Id="rId3" Type="http://schemas.openxmlformats.org/officeDocument/2006/relationships/hyperlink" Target="https://escola.britannica.com.br/artigo/escravid%C3%A3o/482519" TargetMode="External"/><Relationship Id="rId7" Type="http://schemas.openxmlformats.org/officeDocument/2006/relationships/hyperlink" Target="https://escola.britannica.com.br/artigo/Maranh%C3%A3o/483367" TargetMode="External"/><Relationship Id="rId12" Type="http://schemas.openxmlformats.org/officeDocument/2006/relationships/hyperlink" Target="https://escola.britannica.com.br/artigo/S%C3%A3o-Paulo/482452" TargetMode="External"/><Relationship Id="rId2" Type="http://schemas.openxmlformats.org/officeDocument/2006/relationships/image" Target="../media/image26.jpeg"/><Relationship Id="rId1" Type="http://schemas.openxmlformats.org/officeDocument/2006/relationships/slideLayout" Target="../slideLayouts/slideLayout4.xml"/><Relationship Id="rId6" Type="http://schemas.openxmlformats.org/officeDocument/2006/relationships/hyperlink" Target="https://escola.britannica.com.br/artigo/Mo%C3%A7ambique/481978" TargetMode="External"/><Relationship Id="rId11" Type="http://schemas.openxmlformats.org/officeDocument/2006/relationships/hyperlink" Target="https://escola.britannica.com.br/artigo/Rio-de-Janeiro/482372" TargetMode="External"/><Relationship Id="rId5" Type="http://schemas.openxmlformats.org/officeDocument/2006/relationships/hyperlink" Target="https://escola.britannica.com.br/artigo/Rep%C3%BAblica-do-Congo/481039" TargetMode="External"/><Relationship Id="rId10" Type="http://schemas.openxmlformats.org/officeDocument/2006/relationships/hyperlink" Target="https://escola.britannica.com.br/artigo/Alagoas/483041" TargetMode="External"/><Relationship Id="rId4" Type="http://schemas.openxmlformats.org/officeDocument/2006/relationships/hyperlink" Target="https://escola.britannica.com.br/artigo/Angola/480608" TargetMode="External"/><Relationship Id="rId9" Type="http://schemas.openxmlformats.org/officeDocument/2006/relationships/hyperlink" Target="https://escola.britannica.com.br/artigo/Pernambuco/483453"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BA7F3F-D56F-4C06-84AC-03FC83B064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715374B5-D7C8-4AA9-BE65-DB7A0CA9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1" name="Freeform 6">
              <a:extLst>
                <a:ext uri="{FF2B5EF4-FFF2-40B4-BE49-F238E27FC236}">
                  <a16:creationId xmlns:a16="http://schemas.microsoft.com/office/drawing/2014/main" id="{C73A7452-ED0F-4903-A620-8D103E556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accent1"/>
            </a:solidFill>
            <a:ln w="0">
              <a:noFill/>
              <a:prstDash val="solid"/>
              <a:round/>
              <a:headEnd/>
              <a:tailEnd/>
            </a:ln>
          </p:spPr>
        </p:sp>
        <p:sp>
          <p:nvSpPr>
            <p:cNvPr id="12" name="Freeform 6">
              <a:extLst>
                <a:ext uri="{FF2B5EF4-FFF2-40B4-BE49-F238E27FC236}">
                  <a16:creationId xmlns:a16="http://schemas.microsoft.com/office/drawing/2014/main" id="{F6A3F6CE-D581-4C37-8822-4F4A68325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2"/>
            </a:solidFill>
            <a:ln w="0">
              <a:noFill/>
              <a:prstDash val="solid"/>
              <a:round/>
              <a:headEnd/>
              <a:tailEnd/>
            </a:ln>
          </p:spPr>
        </p:sp>
      </p:grpSp>
      <p:sp>
        <p:nvSpPr>
          <p:cNvPr id="2" name="Título 1">
            <a:extLst>
              <a:ext uri="{FF2B5EF4-FFF2-40B4-BE49-F238E27FC236}">
                <a16:creationId xmlns:a16="http://schemas.microsoft.com/office/drawing/2014/main" id="{DAD2087D-E843-8646-A561-8B9071E7125E}"/>
              </a:ext>
            </a:extLst>
          </p:cNvPr>
          <p:cNvSpPr>
            <a:spLocks noGrp="1"/>
          </p:cNvSpPr>
          <p:nvPr>
            <p:ph type="ctrTitle"/>
          </p:nvPr>
        </p:nvSpPr>
        <p:spPr>
          <a:xfrm>
            <a:off x="1915128" y="1788454"/>
            <a:ext cx="8361229" cy="2098226"/>
          </a:xfrm>
        </p:spPr>
        <p:txBody>
          <a:bodyPr>
            <a:normAutofit/>
          </a:bodyPr>
          <a:lstStyle/>
          <a:p>
            <a:r>
              <a:rPr lang="pt-BR" dirty="0"/>
              <a:t>POVOS ORIGINÁRIOS  </a:t>
            </a:r>
            <a:br>
              <a:rPr lang="pt-BR" dirty="0"/>
            </a:br>
            <a:r>
              <a:rPr lang="pt-BR" dirty="0"/>
              <a:t>CONTINENTES</a:t>
            </a:r>
          </a:p>
        </p:txBody>
      </p:sp>
      <p:sp>
        <p:nvSpPr>
          <p:cNvPr id="3" name="Subtítulo 2">
            <a:extLst>
              <a:ext uri="{FF2B5EF4-FFF2-40B4-BE49-F238E27FC236}">
                <a16:creationId xmlns:a16="http://schemas.microsoft.com/office/drawing/2014/main" id="{C0E06F6A-5FD6-1F46-88E0-EC0772DBF858}"/>
              </a:ext>
            </a:extLst>
          </p:cNvPr>
          <p:cNvSpPr>
            <a:spLocks noGrp="1"/>
          </p:cNvSpPr>
          <p:nvPr>
            <p:ph type="subTitle" idx="1"/>
          </p:nvPr>
        </p:nvSpPr>
        <p:spPr>
          <a:xfrm>
            <a:off x="2679906" y="3956279"/>
            <a:ext cx="6831673" cy="1086237"/>
          </a:xfrm>
        </p:spPr>
        <p:txBody>
          <a:bodyPr>
            <a:normAutofit/>
          </a:bodyPr>
          <a:lstStyle/>
          <a:p>
            <a:pPr>
              <a:spcAft>
                <a:spcPts val="600"/>
              </a:spcAft>
            </a:pPr>
            <a:r>
              <a:rPr lang="pt-BR" b="1" dirty="0" err="1"/>
              <a:t>Profª</a:t>
            </a:r>
            <a:r>
              <a:rPr lang="pt-BR" b="1" dirty="0"/>
              <a:t> Daniela Reis</a:t>
            </a:r>
          </a:p>
        </p:txBody>
      </p:sp>
    </p:spTree>
    <p:extLst>
      <p:ext uri="{BB962C8B-B14F-4D97-AF65-F5344CB8AC3E}">
        <p14:creationId xmlns:p14="http://schemas.microsoft.com/office/powerpoint/2010/main" val="226338109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E807223-DF88-4D6D-970E-08919E5E0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83B91B61-BFCA-4647-957E-A8269BE46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9FC791C-D2D9-B448-82DA-9A9DDA48BF39}"/>
              </a:ext>
            </a:extLst>
          </p:cNvPr>
          <p:cNvSpPr>
            <a:spLocks noGrp="1"/>
          </p:cNvSpPr>
          <p:nvPr>
            <p:ph type="title"/>
          </p:nvPr>
        </p:nvSpPr>
        <p:spPr>
          <a:xfrm>
            <a:off x="5100824" y="685800"/>
            <a:ext cx="6176776" cy="1485900"/>
          </a:xfrm>
        </p:spPr>
        <p:txBody>
          <a:bodyPr vert="horz" lIns="91440" tIns="45720" rIns="91440" bIns="45720" rtlCol="0" anchor="t">
            <a:normAutofit/>
          </a:bodyPr>
          <a:lstStyle/>
          <a:p>
            <a:r>
              <a:rPr lang="en-US"/>
              <a:t>Maias</a:t>
            </a:r>
          </a:p>
        </p:txBody>
      </p:sp>
      <p:pic>
        <p:nvPicPr>
          <p:cNvPr id="7" name="Espaço Reservado para Conteúdo 6">
            <a:extLst>
              <a:ext uri="{FF2B5EF4-FFF2-40B4-BE49-F238E27FC236}">
                <a16:creationId xmlns:a16="http://schemas.microsoft.com/office/drawing/2014/main" id="{72E3BBDA-1A14-D947-B7D0-B1E6E46A3593}"/>
              </a:ext>
            </a:extLst>
          </p:cNvPr>
          <p:cNvPicPr>
            <a:picLocks noGrp="1" noChangeAspect="1"/>
          </p:cNvPicPr>
          <p:nvPr>
            <p:ph sz="half" idx="2"/>
          </p:nvPr>
        </p:nvPicPr>
        <p:blipFill rotWithShape="1">
          <a:blip r:embed="rId2"/>
          <a:srcRect l="28337" r="29093" b="-1"/>
          <a:stretch/>
        </p:blipFill>
        <p:spPr>
          <a:xfrm>
            <a:off x="-1" y="10"/>
            <a:ext cx="4373546" cy="6857990"/>
          </a:xfrm>
          <a:prstGeom prst="rect">
            <a:avLst/>
          </a:prstGeom>
        </p:spPr>
      </p:pic>
      <p:sp>
        <p:nvSpPr>
          <p:cNvPr id="16" name="Rectangle 15">
            <a:extLst>
              <a:ext uri="{FF2B5EF4-FFF2-40B4-BE49-F238E27FC236}">
                <a16:creationId xmlns:a16="http://schemas.microsoft.com/office/drawing/2014/main" id="{92D1D7C6-1C89-420C-8D35-483654167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ço Reservado para Conteúdo 2">
            <a:extLst>
              <a:ext uri="{FF2B5EF4-FFF2-40B4-BE49-F238E27FC236}">
                <a16:creationId xmlns:a16="http://schemas.microsoft.com/office/drawing/2014/main" id="{3B72C0E6-5AAC-1B4A-9535-98C362BFF99F}"/>
              </a:ext>
            </a:extLst>
          </p:cNvPr>
          <p:cNvSpPr>
            <a:spLocks noGrp="1"/>
          </p:cNvSpPr>
          <p:nvPr>
            <p:ph sz="half" idx="1"/>
          </p:nvPr>
        </p:nvSpPr>
        <p:spPr>
          <a:xfrm>
            <a:off x="5100824" y="2286000"/>
            <a:ext cx="6176776" cy="3581400"/>
          </a:xfrm>
        </p:spPr>
        <p:txBody>
          <a:bodyPr vert="horz" lIns="91440" tIns="45720" rIns="91440" bIns="45720" rtlCol="0">
            <a:normAutofit/>
          </a:bodyPr>
          <a:lstStyle/>
          <a:p>
            <a:r>
              <a:rPr lang="en-US" sz="1600" b="1"/>
              <a:t>A base da economia maia era a agricultura, principalmente de milho, feijão e tubérculos. Suas técnicas de irrigação eram muito avançadas. Praticavam o comércio de mercadorias com povos vizinhos e no interior do império. Ergueram pirâmides, templos e palácios, demonstrando um grande avanço na arquitetura. O artesanato também se destacou: fiação de tecidos, uso de tintas em tecidos e roupas. A religião deste povo era politeísta, pois acreditavam em vários deuses ligados à natureza. Elaboraram um eficiente e complexo  calendário que estabelecia com exatidão os 365 dias do ano. Assim como os egípcios, usaram uma escrita baseada em símbolos e desenhos (hieróglifos). Registravam acontecimentos, datas, contagem de impostos e colheitas, guerras e outros dados importantes. Desenvolveram muito a matemática, com destaque para a invenção das casas decimais e o valor zero.</a:t>
            </a:r>
          </a:p>
        </p:txBody>
      </p:sp>
    </p:spTree>
    <p:extLst>
      <p:ext uri="{BB962C8B-B14F-4D97-AF65-F5344CB8AC3E}">
        <p14:creationId xmlns:p14="http://schemas.microsoft.com/office/powerpoint/2010/main" val="14469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ABA7F3F-D56F-4C06-84AC-03FC83B064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715374B5-D7C8-4AA9-BE65-DB7A0CA9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4" name="Freeform 6">
              <a:extLst>
                <a:ext uri="{FF2B5EF4-FFF2-40B4-BE49-F238E27FC236}">
                  <a16:creationId xmlns:a16="http://schemas.microsoft.com/office/drawing/2014/main" id="{C73A7452-ED0F-4903-A620-8D103E556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accent1"/>
            </a:solidFill>
            <a:ln w="0">
              <a:noFill/>
              <a:prstDash val="solid"/>
              <a:round/>
              <a:headEnd/>
              <a:tailEnd/>
            </a:ln>
          </p:spPr>
        </p:sp>
        <p:sp>
          <p:nvSpPr>
            <p:cNvPr id="15" name="Freeform 6">
              <a:extLst>
                <a:ext uri="{FF2B5EF4-FFF2-40B4-BE49-F238E27FC236}">
                  <a16:creationId xmlns:a16="http://schemas.microsoft.com/office/drawing/2014/main" id="{F6A3F6CE-D581-4C37-8822-4F4A68325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2"/>
            </a:solidFill>
            <a:ln w="0">
              <a:noFill/>
              <a:prstDash val="solid"/>
              <a:round/>
              <a:headEnd/>
              <a:tailEnd/>
            </a:ln>
          </p:spPr>
        </p:sp>
      </p:grpSp>
      <p:sp>
        <p:nvSpPr>
          <p:cNvPr id="5" name="Título 4">
            <a:extLst>
              <a:ext uri="{FF2B5EF4-FFF2-40B4-BE49-F238E27FC236}">
                <a16:creationId xmlns:a16="http://schemas.microsoft.com/office/drawing/2014/main" id="{1427B9BD-D648-46F6-8255-4643B9611D95}"/>
              </a:ext>
            </a:extLst>
          </p:cNvPr>
          <p:cNvSpPr>
            <a:spLocks noGrp="1"/>
          </p:cNvSpPr>
          <p:nvPr>
            <p:ph type="ctrTitle"/>
          </p:nvPr>
        </p:nvSpPr>
        <p:spPr>
          <a:xfrm>
            <a:off x="1915128" y="1788454"/>
            <a:ext cx="8361229" cy="2098226"/>
          </a:xfrm>
        </p:spPr>
        <p:txBody>
          <a:bodyPr>
            <a:normAutofit/>
          </a:bodyPr>
          <a:lstStyle/>
          <a:p>
            <a:r>
              <a:rPr lang="pt-BR" dirty="0" err="1"/>
              <a:t>AMéRICA</a:t>
            </a:r>
            <a:r>
              <a:rPr lang="pt-BR" dirty="0"/>
              <a:t> DO SUL</a:t>
            </a:r>
          </a:p>
        </p:txBody>
      </p:sp>
      <p:sp>
        <p:nvSpPr>
          <p:cNvPr id="6" name="Subtítulo 5">
            <a:extLst>
              <a:ext uri="{FF2B5EF4-FFF2-40B4-BE49-F238E27FC236}">
                <a16:creationId xmlns:a16="http://schemas.microsoft.com/office/drawing/2014/main" id="{BE2D233A-5047-4EF3-93D6-F07F8A2E28CE}"/>
              </a:ext>
            </a:extLst>
          </p:cNvPr>
          <p:cNvSpPr>
            <a:spLocks noGrp="1"/>
          </p:cNvSpPr>
          <p:nvPr>
            <p:ph type="subTitle" idx="1"/>
          </p:nvPr>
        </p:nvSpPr>
        <p:spPr>
          <a:xfrm>
            <a:off x="2679906" y="3956279"/>
            <a:ext cx="6831673" cy="1086237"/>
          </a:xfrm>
        </p:spPr>
        <p:txBody>
          <a:bodyPr>
            <a:normAutofit/>
          </a:bodyPr>
          <a:lstStyle/>
          <a:p>
            <a:endParaRPr lang="pt-BR"/>
          </a:p>
        </p:txBody>
      </p:sp>
    </p:spTree>
    <p:extLst>
      <p:ext uri="{BB962C8B-B14F-4D97-AF65-F5344CB8AC3E}">
        <p14:creationId xmlns:p14="http://schemas.microsoft.com/office/powerpoint/2010/main" val="184049863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E807223-DF88-4D6D-970E-08919E5E0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83B91B61-BFCA-4647-957E-A8269BE46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4E993A0-B749-FC4F-84C9-1518DE5DB854}"/>
              </a:ext>
            </a:extLst>
          </p:cNvPr>
          <p:cNvSpPr>
            <a:spLocks noGrp="1"/>
          </p:cNvSpPr>
          <p:nvPr>
            <p:ph type="title"/>
          </p:nvPr>
        </p:nvSpPr>
        <p:spPr>
          <a:xfrm>
            <a:off x="5100824" y="685800"/>
            <a:ext cx="6176776" cy="1485900"/>
          </a:xfrm>
        </p:spPr>
        <p:txBody>
          <a:bodyPr vert="horz" lIns="91440" tIns="45720" rIns="91440" bIns="45720" rtlCol="0" anchor="t">
            <a:normAutofit/>
          </a:bodyPr>
          <a:lstStyle/>
          <a:p>
            <a:r>
              <a:rPr lang="en-US"/>
              <a:t>INCAS</a:t>
            </a:r>
          </a:p>
        </p:txBody>
      </p:sp>
      <p:pic>
        <p:nvPicPr>
          <p:cNvPr id="7" name="Espaço Reservado para Conteúdo 6">
            <a:extLst>
              <a:ext uri="{FF2B5EF4-FFF2-40B4-BE49-F238E27FC236}">
                <a16:creationId xmlns:a16="http://schemas.microsoft.com/office/drawing/2014/main" id="{E3B2BD5A-41A0-3E4D-977F-1B981A8045C9}"/>
              </a:ext>
            </a:extLst>
          </p:cNvPr>
          <p:cNvPicPr>
            <a:picLocks noGrp="1" noChangeAspect="1"/>
          </p:cNvPicPr>
          <p:nvPr>
            <p:ph sz="half" idx="2"/>
          </p:nvPr>
        </p:nvPicPr>
        <p:blipFill rotWithShape="1">
          <a:blip r:embed="rId2"/>
          <a:srcRect l="26945" r="30486" b="-1"/>
          <a:stretch/>
        </p:blipFill>
        <p:spPr>
          <a:xfrm>
            <a:off x="-1" y="10"/>
            <a:ext cx="4373546" cy="6857990"/>
          </a:xfrm>
          <a:prstGeom prst="rect">
            <a:avLst/>
          </a:prstGeom>
        </p:spPr>
      </p:pic>
      <p:sp>
        <p:nvSpPr>
          <p:cNvPr id="16" name="Rectangle 15">
            <a:extLst>
              <a:ext uri="{FF2B5EF4-FFF2-40B4-BE49-F238E27FC236}">
                <a16:creationId xmlns:a16="http://schemas.microsoft.com/office/drawing/2014/main" id="{92D1D7C6-1C89-420C-8D35-483654167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ço Reservado para Conteúdo 2">
            <a:extLst>
              <a:ext uri="{FF2B5EF4-FFF2-40B4-BE49-F238E27FC236}">
                <a16:creationId xmlns:a16="http://schemas.microsoft.com/office/drawing/2014/main" id="{9846F53A-AB1D-C441-9770-AABD6C6A6F2F}"/>
              </a:ext>
            </a:extLst>
          </p:cNvPr>
          <p:cNvSpPr>
            <a:spLocks noGrp="1"/>
          </p:cNvSpPr>
          <p:nvPr>
            <p:ph sz="half" idx="1"/>
          </p:nvPr>
        </p:nvSpPr>
        <p:spPr>
          <a:xfrm>
            <a:off x="5100824" y="2286000"/>
            <a:ext cx="6176776" cy="3581400"/>
          </a:xfrm>
        </p:spPr>
        <p:txBody>
          <a:bodyPr vert="horz" lIns="91440" tIns="45720" rIns="91440" bIns="45720" rtlCol="0">
            <a:normAutofit/>
          </a:bodyPr>
          <a:lstStyle/>
          <a:p>
            <a:r>
              <a:rPr lang="en-US" sz="1700" b="1" dirty="0"/>
              <a:t>Na </a:t>
            </a:r>
            <a:r>
              <a:rPr lang="en-US" sz="1700" b="1" dirty="0" err="1"/>
              <a:t>arquitetura</a:t>
            </a:r>
            <a:r>
              <a:rPr lang="en-US" sz="1700" b="1" dirty="0"/>
              <a:t>, </a:t>
            </a:r>
            <a:r>
              <a:rPr lang="en-US" sz="1700" b="1" dirty="0" err="1"/>
              <a:t>desenvolveram</a:t>
            </a:r>
            <a:r>
              <a:rPr lang="en-US" sz="1700" b="1" dirty="0"/>
              <a:t> </a:t>
            </a:r>
            <a:r>
              <a:rPr lang="en-US" sz="1700" b="1" dirty="0" err="1"/>
              <a:t>várias</a:t>
            </a:r>
            <a:r>
              <a:rPr lang="en-US" sz="1700" b="1" dirty="0"/>
              <a:t> </a:t>
            </a:r>
            <a:r>
              <a:rPr lang="en-US" sz="1700" b="1" dirty="0" err="1"/>
              <a:t>construções</a:t>
            </a:r>
            <a:r>
              <a:rPr lang="en-US" sz="1700" b="1" dirty="0"/>
              <a:t> com </a:t>
            </a:r>
            <a:r>
              <a:rPr lang="en-US" sz="1700" b="1" dirty="0" err="1"/>
              <a:t>enormes</a:t>
            </a:r>
            <a:r>
              <a:rPr lang="en-US" sz="1700" b="1" dirty="0"/>
              <a:t> </a:t>
            </a:r>
            <a:r>
              <a:rPr lang="en-US" sz="1700" b="1" dirty="0" err="1"/>
              <a:t>blocos</a:t>
            </a:r>
            <a:r>
              <a:rPr lang="en-US" sz="1700" b="1" dirty="0"/>
              <a:t> de  </a:t>
            </a:r>
            <a:r>
              <a:rPr lang="en-US" sz="1700" b="1" dirty="0" err="1"/>
              <a:t>pedras</a:t>
            </a:r>
            <a:r>
              <a:rPr lang="en-US" sz="1700" b="1" dirty="0"/>
              <a:t> </a:t>
            </a:r>
            <a:r>
              <a:rPr lang="en-US" sz="1700" b="1" dirty="0" err="1"/>
              <a:t>encaixadas</a:t>
            </a:r>
            <a:r>
              <a:rPr lang="en-US" sz="1700" b="1" dirty="0"/>
              <a:t>, </a:t>
            </a:r>
            <a:r>
              <a:rPr lang="en-US" sz="1700" b="1" dirty="0" err="1"/>
              <a:t>como</a:t>
            </a:r>
            <a:r>
              <a:rPr lang="en-US" sz="1700" b="1" dirty="0"/>
              <a:t> </a:t>
            </a:r>
            <a:r>
              <a:rPr lang="en-US" sz="1700" b="1" dirty="0" err="1"/>
              <a:t>templos</a:t>
            </a:r>
            <a:r>
              <a:rPr lang="en-US" sz="1700" b="1" dirty="0"/>
              <a:t>, casas e </a:t>
            </a:r>
            <a:r>
              <a:rPr lang="en-US" sz="1700" b="1" dirty="0" err="1"/>
              <a:t>palácios</a:t>
            </a:r>
            <a:r>
              <a:rPr lang="en-US" sz="1700" b="1" dirty="0"/>
              <a:t>. A </a:t>
            </a:r>
            <a:r>
              <a:rPr lang="en-US" sz="1700" b="1" dirty="0" err="1"/>
              <a:t>cidade</a:t>
            </a:r>
            <a:r>
              <a:rPr lang="en-US" sz="1700" b="1" dirty="0"/>
              <a:t> de Machu Picchu </a:t>
            </a:r>
            <a:r>
              <a:rPr lang="en-US" sz="1700" b="1" dirty="0" err="1"/>
              <a:t>foi</a:t>
            </a:r>
            <a:r>
              <a:rPr lang="en-US" sz="1700" b="1" dirty="0"/>
              <a:t> </a:t>
            </a:r>
            <a:r>
              <a:rPr lang="en-US" sz="1700" b="1" dirty="0" err="1"/>
              <a:t>descoberta</a:t>
            </a:r>
            <a:r>
              <a:rPr lang="en-US" sz="1700" b="1" dirty="0"/>
              <a:t> </a:t>
            </a:r>
            <a:r>
              <a:rPr lang="en-US" sz="1700" b="1" dirty="0" err="1"/>
              <a:t>somente</a:t>
            </a:r>
            <a:r>
              <a:rPr lang="en-US" sz="1700" b="1" dirty="0"/>
              <a:t> </a:t>
            </a:r>
            <a:r>
              <a:rPr lang="en-US" sz="1700" b="1" dirty="0" err="1"/>
              <a:t>em</a:t>
            </a:r>
            <a:r>
              <a:rPr lang="en-US" sz="1700" b="1" dirty="0"/>
              <a:t> 1911 e </a:t>
            </a:r>
            <a:r>
              <a:rPr lang="en-US" sz="1700" b="1" dirty="0" err="1"/>
              <a:t>revelou</a:t>
            </a:r>
            <a:r>
              <a:rPr lang="en-US" sz="1700" b="1" dirty="0"/>
              <a:t> </a:t>
            </a:r>
            <a:r>
              <a:rPr lang="en-US" sz="1700" b="1" dirty="0" err="1"/>
              <a:t>toda</a:t>
            </a:r>
            <a:r>
              <a:rPr lang="en-US" sz="1700" b="1" dirty="0"/>
              <a:t> a </a:t>
            </a:r>
            <a:r>
              <a:rPr lang="en-US" sz="1700" b="1" dirty="0" err="1"/>
              <a:t>eficiente</a:t>
            </a:r>
            <a:r>
              <a:rPr lang="en-US" sz="1700" b="1" dirty="0"/>
              <a:t> </a:t>
            </a:r>
            <a:r>
              <a:rPr lang="en-US" sz="1700" b="1" dirty="0" err="1"/>
              <a:t>estrutura</a:t>
            </a:r>
            <a:r>
              <a:rPr lang="en-US" sz="1700" b="1" dirty="0"/>
              <a:t> </a:t>
            </a:r>
            <a:r>
              <a:rPr lang="en-US" sz="1700" b="1" dirty="0" err="1"/>
              <a:t>urbana</a:t>
            </a:r>
            <a:r>
              <a:rPr lang="en-US" sz="1700" b="1" dirty="0"/>
              <a:t> </a:t>
            </a:r>
            <a:r>
              <a:rPr lang="en-US" sz="1700" b="1" dirty="0" err="1"/>
              <a:t>desta</a:t>
            </a:r>
            <a:r>
              <a:rPr lang="en-US" sz="1700" b="1" dirty="0"/>
              <a:t> </a:t>
            </a:r>
            <a:r>
              <a:rPr lang="en-US" sz="1700" b="1" dirty="0" err="1"/>
              <a:t>sociedade</a:t>
            </a:r>
            <a:r>
              <a:rPr lang="en-US" sz="1700" b="1" dirty="0"/>
              <a:t>. A </a:t>
            </a:r>
            <a:r>
              <a:rPr lang="en-US" sz="1700" b="1" dirty="0" err="1"/>
              <a:t>agricultura</a:t>
            </a:r>
            <a:r>
              <a:rPr lang="en-US" sz="1700" b="1" dirty="0"/>
              <a:t> era </a:t>
            </a:r>
            <a:r>
              <a:rPr lang="en-US" sz="1700" b="1" dirty="0" err="1"/>
              <a:t>extremamente</a:t>
            </a:r>
            <a:r>
              <a:rPr lang="en-US" sz="1700" b="1" dirty="0"/>
              <a:t> </a:t>
            </a:r>
            <a:r>
              <a:rPr lang="en-US" sz="1700" b="1" dirty="0" err="1"/>
              <a:t>desenvolvida</a:t>
            </a:r>
            <a:r>
              <a:rPr lang="en-US" sz="1700" b="1" dirty="0"/>
              <a:t>, pois </a:t>
            </a:r>
            <a:r>
              <a:rPr lang="en-US" sz="1700" b="1" dirty="0" err="1"/>
              <a:t>plantavam</a:t>
            </a:r>
            <a:r>
              <a:rPr lang="en-US" sz="1700" b="1" dirty="0"/>
              <a:t> </a:t>
            </a:r>
            <a:r>
              <a:rPr lang="en-US" sz="1700" b="1" dirty="0" err="1"/>
              <a:t>nos</a:t>
            </a:r>
            <a:r>
              <a:rPr lang="en-US" sz="1700" b="1" dirty="0"/>
              <a:t> </a:t>
            </a:r>
            <a:r>
              <a:rPr lang="en-US" sz="1700" b="1" dirty="0" err="1"/>
              <a:t>chamados</a:t>
            </a:r>
            <a:r>
              <a:rPr lang="en-US" sz="1700" b="1" dirty="0"/>
              <a:t> </a:t>
            </a:r>
            <a:r>
              <a:rPr lang="en-US" sz="1700" b="1" dirty="0" err="1"/>
              <a:t>terraços</a:t>
            </a:r>
            <a:r>
              <a:rPr lang="en-US" sz="1700" b="1" dirty="0"/>
              <a:t> (</a:t>
            </a:r>
            <a:r>
              <a:rPr lang="en-US" sz="1700" b="1" dirty="0" err="1"/>
              <a:t>degraus</a:t>
            </a:r>
            <a:r>
              <a:rPr lang="en-US" sz="1700" b="1" dirty="0"/>
              <a:t> </a:t>
            </a:r>
            <a:r>
              <a:rPr lang="en-US" sz="1700" b="1" dirty="0" err="1"/>
              <a:t>formados</a:t>
            </a:r>
            <a:r>
              <a:rPr lang="en-US" sz="1700" b="1" dirty="0"/>
              <a:t> </a:t>
            </a:r>
            <a:r>
              <a:rPr lang="en-US" sz="1700" b="1" dirty="0" err="1"/>
              <a:t>nas</a:t>
            </a:r>
            <a:r>
              <a:rPr lang="en-US" sz="1700" b="1" dirty="0"/>
              <a:t> </a:t>
            </a:r>
            <a:r>
              <a:rPr lang="en-US" sz="1700" b="1" dirty="0" err="1"/>
              <a:t>costas</a:t>
            </a:r>
            <a:r>
              <a:rPr lang="en-US" sz="1700" b="1" dirty="0"/>
              <a:t> das </a:t>
            </a:r>
            <a:r>
              <a:rPr lang="en-US" sz="1700" b="1" dirty="0" err="1"/>
              <a:t>montanhas</a:t>
            </a:r>
            <a:r>
              <a:rPr lang="en-US" sz="1700" b="1" dirty="0"/>
              <a:t>). </a:t>
            </a:r>
            <a:r>
              <a:rPr lang="en-US" sz="1700" b="1" dirty="0" err="1"/>
              <a:t>Plantavam</a:t>
            </a:r>
            <a:r>
              <a:rPr lang="en-US" sz="1700" b="1" dirty="0"/>
              <a:t> e </a:t>
            </a:r>
            <a:r>
              <a:rPr lang="en-US" sz="1700" b="1" dirty="0" err="1"/>
              <a:t>colhiam</a:t>
            </a:r>
            <a:r>
              <a:rPr lang="en-US" sz="1700" b="1" dirty="0"/>
              <a:t> </a:t>
            </a:r>
            <a:r>
              <a:rPr lang="en-US" sz="1700" b="1" dirty="0" err="1"/>
              <a:t>feijão</a:t>
            </a:r>
            <a:r>
              <a:rPr lang="en-US" sz="1700" b="1" dirty="0"/>
              <a:t>, </a:t>
            </a:r>
            <a:r>
              <a:rPr lang="en-US" sz="1700" b="1" dirty="0" err="1"/>
              <a:t>milho</a:t>
            </a:r>
            <a:r>
              <a:rPr lang="en-US" sz="1700" b="1" dirty="0"/>
              <a:t> (</a:t>
            </a:r>
            <a:r>
              <a:rPr lang="en-US" sz="1700" b="1" dirty="0" err="1"/>
              <a:t>alimento</a:t>
            </a:r>
            <a:r>
              <a:rPr lang="en-US" sz="1700" b="1" dirty="0"/>
              <a:t> </a:t>
            </a:r>
            <a:r>
              <a:rPr lang="en-US" sz="1700" b="1" dirty="0" err="1"/>
              <a:t>sagrado</a:t>
            </a:r>
            <a:r>
              <a:rPr lang="en-US" sz="1700" b="1" dirty="0"/>
              <a:t>) e batata. </a:t>
            </a:r>
            <a:r>
              <a:rPr lang="en-US" sz="1700" b="1" dirty="0" err="1"/>
              <a:t>Construíram</a:t>
            </a:r>
            <a:r>
              <a:rPr lang="en-US" sz="1700" b="1" dirty="0"/>
              <a:t> </a:t>
            </a:r>
            <a:r>
              <a:rPr lang="en-US" sz="1700" b="1" dirty="0" err="1"/>
              <a:t>canais</a:t>
            </a:r>
            <a:r>
              <a:rPr lang="en-US" sz="1700" b="1" dirty="0"/>
              <a:t> de </a:t>
            </a:r>
            <a:r>
              <a:rPr lang="en-US" sz="1700" b="1" dirty="0" err="1"/>
              <a:t>irrigação</a:t>
            </a:r>
            <a:r>
              <a:rPr lang="en-US" sz="1700" b="1" dirty="0"/>
              <a:t>, </a:t>
            </a:r>
            <a:r>
              <a:rPr lang="en-US" sz="1700" b="1" dirty="0" err="1"/>
              <a:t>desviando</a:t>
            </a:r>
            <a:r>
              <a:rPr lang="en-US" sz="1700" b="1" dirty="0"/>
              <a:t> o </a:t>
            </a:r>
            <a:r>
              <a:rPr lang="en-US" sz="1700" b="1" dirty="0" err="1"/>
              <a:t>curso</a:t>
            </a:r>
            <a:r>
              <a:rPr lang="en-US" sz="1700" b="1" dirty="0"/>
              <a:t> dos </a:t>
            </a:r>
            <a:r>
              <a:rPr lang="en-US" sz="1700" b="1" dirty="0" err="1"/>
              <a:t>rios</a:t>
            </a:r>
            <a:r>
              <a:rPr lang="en-US" sz="1700" b="1" dirty="0"/>
              <a:t> para as </a:t>
            </a:r>
            <a:r>
              <a:rPr lang="en-US" sz="1700" b="1" dirty="0" err="1"/>
              <a:t>aldeias</a:t>
            </a:r>
            <a:r>
              <a:rPr lang="en-US" sz="1700" b="1" dirty="0"/>
              <a:t>. A </a:t>
            </a:r>
            <a:r>
              <a:rPr lang="en-US" sz="1700" b="1" dirty="0" err="1"/>
              <a:t>arte</a:t>
            </a:r>
            <a:r>
              <a:rPr lang="en-US" sz="1700" b="1" dirty="0"/>
              <a:t> </a:t>
            </a:r>
            <a:r>
              <a:rPr lang="en-US" sz="1700" b="1" dirty="0" err="1"/>
              <a:t>destacou</a:t>
            </a:r>
            <a:r>
              <a:rPr lang="en-US" sz="1700" b="1" dirty="0"/>
              <a:t>-se pela </a:t>
            </a:r>
            <a:r>
              <a:rPr lang="en-US" sz="1700" b="1" dirty="0" err="1"/>
              <a:t>qualidade</a:t>
            </a:r>
            <a:r>
              <a:rPr lang="en-US" sz="1700" b="1" dirty="0"/>
              <a:t> dos </a:t>
            </a:r>
            <a:r>
              <a:rPr lang="en-US" sz="1700" b="1" dirty="0" err="1"/>
              <a:t>objetos</a:t>
            </a:r>
            <a:r>
              <a:rPr lang="en-US" sz="1700" b="1" dirty="0"/>
              <a:t> de </a:t>
            </a:r>
            <a:r>
              <a:rPr lang="en-US" sz="1700" b="1" dirty="0" err="1"/>
              <a:t>ouro</a:t>
            </a:r>
            <a:r>
              <a:rPr lang="en-US" sz="1700" b="1" dirty="0"/>
              <a:t>, </a:t>
            </a:r>
            <a:r>
              <a:rPr lang="en-US" sz="1700" b="1" dirty="0" err="1"/>
              <a:t>prata</a:t>
            </a:r>
            <a:r>
              <a:rPr lang="en-US" sz="1700" b="1" dirty="0"/>
              <a:t>, </a:t>
            </a:r>
            <a:r>
              <a:rPr lang="en-US" sz="1700" b="1" dirty="0" err="1"/>
              <a:t>tecidos</a:t>
            </a:r>
            <a:r>
              <a:rPr lang="en-US" sz="1700" b="1" dirty="0"/>
              <a:t> e </a:t>
            </a:r>
            <a:r>
              <a:rPr lang="en-US" sz="1700" b="1" dirty="0" err="1"/>
              <a:t>joias</a:t>
            </a:r>
            <a:r>
              <a:rPr lang="en-US" sz="1700" b="1" dirty="0"/>
              <a:t>.  </a:t>
            </a:r>
            <a:r>
              <a:rPr lang="en-US" sz="1700" b="1" dirty="0" err="1"/>
              <a:t>Domesticaram</a:t>
            </a:r>
            <a:r>
              <a:rPr lang="en-US" sz="1700" b="1" dirty="0"/>
              <a:t> a </a:t>
            </a:r>
            <a:r>
              <a:rPr lang="en-US" sz="1700" b="1" dirty="0" err="1"/>
              <a:t>lhama</a:t>
            </a:r>
            <a:r>
              <a:rPr lang="en-US" sz="1700" b="1" dirty="0"/>
              <a:t> (animal da </a:t>
            </a:r>
            <a:r>
              <a:rPr lang="en-US" sz="1700" b="1" dirty="0" err="1"/>
              <a:t>família</a:t>
            </a:r>
            <a:r>
              <a:rPr lang="en-US" sz="1700" b="1" dirty="0"/>
              <a:t> do </a:t>
            </a:r>
            <a:r>
              <a:rPr lang="en-US" sz="1700" b="1" dirty="0" err="1"/>
              <a:t>camelo</a:t>
            </a:r>
            <a:r>
              <a:rPr lang="en-US" sz="1700" b="1" dirty="0"/>
              <a:t>) e </a:t>
            </a:r>
            <a:r>
              <a:rPr lang="en-US" sz="1700" b="1" dirty="0" err="1"/>
              <a:t>utilizaram</a:t>
            </a:r>
            <a:r>
              <a:rPr lang="en-US" sz="1700" b="1" dirty="0"/>
              <a:t> </a:t>
            </a:r>
            <a:r>
              <a:rPr lang="en-US" sz="1700" b="1" dirty="0" err="1"/>
              <a:t>como</a:t>
            </a:r>
            <a:r>
              <a:rPr lang="en-US" sz="1700" b="1" dirty="0"/>
              <a:t> </a:t>
            </a:r>
            <a:r>
              <a:rPr lang="en-US" sz="1700" b="1" dirty="0" err="1"/>
              <a:t>meio</a:t>
            </a:r>
            <a:r>
              <a:rPr lang="en-US" sz="1700" b="1" dirty="0"/>
              <a:t> de </a:t>
            </a:r>
            <a:r>
              <a:rPr lang="en-US" sz="1700" b="1" dirty="0" err="1"/>
              <a:t>transporte</a:t>
            </a:r>
            <a:r>
              <a:rPr lang="en-US" sz="1700" b="1" dirty="0"/>
              <a:t>, </a:t>
            </a:r>
            <a:r>
              <a:rPr lang="en-US" sz="1700" b="1" dirty="0" err="1"/>
              <a:t>além</a:t>
            </a:r>
            <a:r>
              <a:rPr lang="en-US" sz="1700" b="1" dirty="0"/>
              <a:t> de </a:t>
            </a:r>
            <a:r>
              <a:rPr lang="en-US" sz="1700" b="1" dirty="0" err="1"/>
              <a:t>retirar</a:t>
            </a:r>
            <a:r>
              <a:rPr lang="en-US" sz="1700" b="1" dirty="0"/>
              <a:t> a </a:t>
            </a:r>
            <a:r>
              <a:rPr lang="en-US" sz="1700" b="1" dirty="0" err="1"/>
              <a:t>lã</a:t>
            </a:r>
            <a:r>
              <a:rPr lang="en-US" sz="1700" b="1" dirty="0"/>
              <a:t>, carne e </a:t>
            </a:r>
            <a:r>
              <a:rPr lang="en-US" sz="1700" b="1" dirty="0" err="1"/>
              <a:t>leite</a:t>
            </a:r>
            <a:r>
              <a:rPr lang="en-US" sz="1700" b="1" dirty="0"/>
              <a:t> </a:t>
            </a:r>
            <a:r>
              <a:rPr lang="en-US" sz="1700" b="1" dirty="0" err="1"/>
              <a:t>deste</a:t>
            </a:r>
            <a:r>
              <a:rPr lang="en-US" sz="1700" b="1" dirty="0"/>
              <a:t> animal. </a:t>
            </a:r>
            <a:r>
              <a:rPr lang="en-US" sz="1700" b="1" dirty="0" err="1"/>
              <a:t>Além</a:t>
            </a:r>
            <a:r>
              <a:rPr lang="en-US" sz="1700" b="1" dirty="0"/>
              <a:t> da </a:t>
            </a:r>
            <a:r>
              <a:rPr lang="en-US" sz="1700" b="1" dirty="0" err="1"/>
              <a:t>lhama</a:t>
            </a:r>
            <a:r>
              <a:rPr lang="en-US" sz="1700" b="1" dirty="0"/>
              <a:t>, alpacas e </a:t>
            </a:r>
            <a:r>
              <a:rPr lang="en-US" sz="1700" b="1" dirty="0" err="1"/>
              <a:t>vicunhas</a:t>
            </a:r>
            <a:r>
              <a:rPr lang="en-US" sz="1700" b="1" dirty="0"/>
              <a:t> </a:t>
            </a:r>
            <a:r>
              <a:rPr lang="en-US" sz="1700" b="1" dirty="0" err="1"/>
              <a:t>também</a:t>
            </a:r>
            <a:r>
              <a:rPr lang="en-US" sz="1700" b="1" dirty="0"/>
              <a:t> </a:t>
            </a:r>
            <a:r>
              <a:rPr lang="en-US" sz="1700" b="1" dirty="0" err="1"/>
              <a:t>eram</a:t>
            </a:r>
            <a:r>
              <a:rPr lang="en-US" sz="1700" b="1" dirty="0"/>
              <a:t> </a:t>
            </a:r>
            <a:r>
              <a:rPr lang="en-US" sz="1700" b="1" dirty="0" err="1"/>
              <a:t>criadas</a:t>
            </a:r>
            <a:r>
              <a:rPr lang="en-US" sz="1700" b="1" dirty="0"/>
              <a:t>. </a:t>
            </a:r>
          </a:p>
        </p:txBody>
      </p:sp>
    </p:spTree>
    <p:extLst>
      <p:ext uri="{BB962C8B-B14F-4D97-AF65-F5344CB8AC3E}">
        <p14:creationId xmlns:p14="http://schemas.microsoft.com/office/powerpoint/2010/main" val="1890326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C47D4F4-0CFE-4B87-8C7E-3681081D3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9" name="Rectangle 18">
            <a:extLst>
              <a:ext uri="{FF2B5EF4-FFF2-40B4-BE49-F238E27FC236}">
                <a16:creationId xmlns:a16="http://schemas.microsoft.com/office/drawing/2014/main" id="{975DA423-1E6A-406A-9B05-E620EFA1F5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52E84C5-01F8-394F-8C7A-846592C4152A}"/>
              </a:ext>
            </a:extLst>
          </p:cNvPr>
          <p:cNvSpPr>
            <a:spLocks noGrp="1"/>
          </p:cNvSpPr>
          <p:nvPr>
            <p:ph type="title"/>
          </p:nvPr>
        </p:nvSpPr>
        <p:spPr>
          <a:xfrm>
            <a:off x="4872223" y="233139"/>
            <a:ext cx="6176776" cy="828972"/>
          </a:xfrm>
        </p:spPr>
        <p:txBody>
          <a:bodyPr vert="horz" lIns="91440" tIns="45720" rIns="91440" bIns="45720" rtlCol="0" anchor="t">
            <a:normAutofit/>
          </a:bodyPr>
          <a:lstStyle/>
          <a:p>
            <a:r>
              <a:rPr lang="en-US" dirty="0"/>
              <a:t>BRASIL</a:t>
            </a:r>
          </a:p>
        </p:txBody>
      </p:sp>
      <p:pic>
        <p:nvPicPr>
          <p:cNvPr id="7" name="Espaço Reservado para Conteúdo 6">
            <a:extLst>
              <a:ext uri="{FF2B5EF4-FFF2-40B4-BE49-F238E27FC236}">
                <a16:creationId xmlns:a16="http://schemas.microsoft.com/office/drawing/2014/main" id="{FC448CC6-5536-DF4B-935E-A9D5791230AF}"/>
              </a:ext>
            </a:extLst>
          </p:cNvPr>
          <p:cNvPicPr>
            <a:picLocks noChangeAspect="1"/>
          </p:cNvPicPr>
          <p:nvPr/>
        </p:nvPicPr>
        <p:blipFill rotWithShape="1">
          <a:blip r:embed="rId2"/>
          <a:srcRect t="8781" r="2" b="15557"/>
          <a:stretch/>
        </p:blipFill>
        <p:spPr>
          <a:xfrm>
            <a:off x="20" y="-1"/>
            <a:ext cx="4373525" cy="3438081"/>
          </a:xfrm>
          <a:prstGeom prst="rect">
            <a:avLst/>
          </a:prstGeom>
        </p:spPr>
      </p:pic>
      <p:pic>
        <p:nvPicPr>
          <p:cNvPr id="10" name="Espaço Reservado para Conteúdo 9">
            <a:extLst>
              <a:ext uri="{FF2B5EF4-FFF2-40B4-BE49-F238E27FC236}">
                <a16:creationId xmlns:a16="http://schemas.microsoft.com/office/drawing/2014/main" id="{F2F4148C-76B4-8B46-9C0B-474B81F7A949}"/>
              </a:ext>
            </a:extLst>
          </p:cNvPr>
          <p:cNvPicPr>
            <a:picLocks noGrp="1" noChangeAspect="1"/>
          </p:cNvPicPr>
          <p:nvPr>
            <p:ph sz="half" idx="2"/>
          </p:nvPr>
        </p:nvPicPr>
        <p:blipFill rotWithShape="1">
          <a:blip r:embed="rId3"/>
          <a:srcRect l="13662" r="5347"/>
          <a:stretch/>
        </p:blipFill>
        <p:spPr>
          <a:xfrm>
            <a:off x="20" y="3438457"/>
            <a:ext cx="4373525" cy="3429000"/>
          </a:xfrm>
          <a:prstGeom prst="rect">
            <a:avLst/>
          </a:prstGeom>
        </p:spPr>
      </p:pic>
      <p:sp>
        <p:nvSpPr>
          <p:cNvPr id="21" name="Rectangle 20">
            <a:extLst>
              <a:ext uri="{FF2B5EF4-FFF2-40B4-BE49-F238E27FC236}">
                <a16:creationId xmlns:a16="http://schemas.microsoft.com/office/drawing/2014/main" id="{B5408C03-B752-49FB-ABD5-7ED758AE48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Content Placeholder 13">
            <a:extLst>
              <a:ext uri="{FF2B5EF4-FFF2-40B4-BE49-F238E27FC236}">
                <a16:creationId xmlns:a16="http://schemas.microsoft.com/office/drawing/2014/main" id="{35A10990-A710-4B3A-8EC3-6030DE74D51A}"/>
              </a:ext>
            </a:extLst>
          </p:cNvPr>
          <p:cNvSpPr>
            <a:spLocks noGrp="1"/>
          </p:cNvSpPr>
          <p:nvPr>
            <p:ph sz="half" idx="1"/>
          </p:nvPr>
        </p:nvSpPr>
        <p:spPr>
          <a:xfrm>
            <a:off x="4602145" y="1295250"/>
            <a:ext cx="7411664" cy="5329611"/>
          </a:xfrm>
        </p:spPr>
        <p:txBody>
          <a:bodyPr vert="horz" lIns="91440" tIns="45720" rIns="91440" bIns="45720" rtlCol="0">
            <a:normAutofit fontScale="92500" lnSpcReduction="20000"/>
          </a:bodyPr>
          <a:lstStyle/>
          <a:p>
            <a:r>
              <a:rPr lang="pt-BR" b="1" dirty="0"/>
              <a:t>Quando falamos dos índios temos que ter o cuidado de não pensar que os índios são todos iguais. Ao longo dos séculos, as comunidades indígenas aqui formadas desenvolveram diferentes tipos de costumes, línguas, valores e tradições. Até mesmo em sua fisionomia, podemos observar que os povos indígenas também possuem outras interessantes.</a:t>
            </a:r>
            <a:endParaRPr lang="pt-BR" dirty="0"/>
          </a:p>
          <a:p>
            <a:r>
              <a:rPr lang="pt-BR" b="1" dirty="0"/>
              <a:t>Algumas comunidades indígenas do Brasil viviam de forma nômade e seminômade, consumindo os recursos naturais disponíveis e depois se mudando para regiões que tivessem maior disponibilidade de animais de caça, plantas, frutos e recursos hídricos.</a:t>
            </a:r>
            <a:endParaRPr lang="pt-BR" dirty="0"/>
          </a:p>
          <a:p>
            <a:r>
              <a:rPr lang="pt-BR" b="1" dirty="0"/>
              <a:t>Por outro lado, também havia povos indígenas que dominavam a agricultura e que tinham uma rotina de trabalho intensa e regular. Não por acaso, muitos desses indígenas foram empregados como escravos nas propriedades criadas pelos colonizadores portugueses.</a:t>
            </a:r>
            <a:endParaRPr lang="pt-BR" dirty="0"/>
          </a:p>
          <a:p>
            <a:r>
              <a:rPr lang="pt-BR" b="1" dirty="0"/>
              <a:t>Além de dominarem a caça e pesca, temos em várias comunidades indígenas a presença de um vasto conhecimento sobre a vegetação do território. Não raro, tal conhecimento era empregado para a fabricação de remédios naturais que acabaram sendo utilizados pelos colonizadores.</a:t>
            </a:r>
            <a:endParaRPr lang="pt-BR" dirty="0"/>
          </a:p>
          <a:p>
            <a:endParaRPr lang="en-US" dirty="0"/>
          </a:p>
        </p:txBody>
      </p:sp>
    </p:spTree>
    <p:extLst>
      <p:ext uri="{BB962C8B-B14F-4D97-AF65-F5344CB8AC3E}">
        <p14:creationId xmlns:p14="http://schemas.microsoft.com/office/powerpoint/2010/main" val="3733859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E807223-DF88-4D6D-970E-08919E5E0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3" name="Rectangle 72">
            <a:extLst>
              <a:ext uri="{FF2B5EF4-FFF2-40B4-BE49-F238E27FC236}">
                <a16:creationId xmlns:a16="http://schemas.microsoft.com/office/drawing/2014/main" id="{83B91B61-BFCA-4647-957E-A8269BE46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295DA7E-0DA3-467B-A434-7B47A7ACABDA}"/>
              </a:ext>
            </a:extLst>
          </p:cNvPr>
          <p:cNvSpPr>
            <a:spLocks noGrp="1"/>
          </p:cNvSpPr>
          <p:nvPr>
            <p:ph type="title"/>
          </p:nvPr>
        </p:nvSpPr>
        <p:spPr>
          <a:xfrm>
            <a:off x="5100824" y="685800"/>
            <a:ext cx="6176776" cy="1485900"/>
          </a:xfrm>
        </p:spPr>
        <p:txBody>
          <a:bodyPr vert="horz" lIns="91440" tIns="45720" rIns="91440" bIns="45720" rtlCol="0" anchor="t">
            <a:normAutofit/>
          </a:bodyPr>
          <a:lstStyle/>
          <a:p>
            <a:r>
              <a:rPr lang="en-US" sz="2400" b="1"/>
              <a:t>Situação dos povos indígenas no Brasil é a mais grave desde 1988, diz relatora da ONU</a:t>
            </a:r>
            <a:br>
              <a:rPr lang="en-US" sz="2400" b="1"/>
            </a:br>
            <a:endParaRPr lang="en-US" sz="2400"/>
          </a:p>
        </p:txBody>
      </p:sp>
      <p:pic>
        <p:nvPicPr>
          <p:cNvPr id="1026" name="Picture 2" descr="Foto: Jogos Mundiais dos Povos Indígenas">
            <a:extLst>
              <a:ext uri="{FF2B5EF4-FFF2-40B4-BE49-F238E27FC236}">
                <a16:creationId xmlns:a16="http://schemas.microsoft.com/office/drawing/2014/main" id="{2399C8F5-8F1D-4A4E-B432-ED3A3C546DDB}"/>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24460" r="27710"/>
          <a:stretch/>
        </p:blipFill>
        <p:spPr bwMode="auto">
          <a:xfrm>
            <a:off x="-1" y="10"/>
            <a:ext cx="4373546"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92D1D7C6-1C89-420C-8D35-483654167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Espaço Reservado para Conteúdo 3">
            <a:extLst>
              <a:ext uri="{FF2B5EF4-FFF2-40B4-BE49-F238E27FC236}">
                <a16:creationId xmlns:a16="http://schemas.microsoft.com/office/drawing/2014/main" id="{B43F7804-F6A8-49D6-93CF-26CD04E044B2}"/>
              </a:ext>
            </a:extLst>
          </p:cNvPr>
          <p:cNvSpPr>
            <a:spLocks noGrp="1"/>
          </p:cNvSpPr>
          <p:nvPr>
            <p:ph sz="half" idx="2"/>
          </p:nvPr>
        </p:nvSpPr>
        <p:spPr>
          <a:xfrm>
            <a:off x="5100824" y="2286000"/>
            <a:ext cx="6176776" cy="3581400"/>
          </a:xfrm>
        </p:spPr>
        <p:txBody>
          <a:bodyPr vert="horz" lIns="91440" tIns="45720" rIns="91440" bIns="45720" rtlCol="0">
            <a:normAutofit/>
          </a:bodyPr>
          <a:lstStyle/>
          <a:p>
            <a:r>
              <a:rPr lang="en-US" sz="1600" b="1" dirty="0"/>
              <a:t>A </a:t>
            </a:r>
            <a:r>
              <a:rPr lang="en-US" sz="1600" b="1" dirty="0" err="1"/>
              <a:t>especialista</a:t>
            </a:r>
            <a:r>
              <a:rPr lang="en-US" sz="1600" b="1" dirty="0"/>
              <a:t> </a:t>
            </a:r>
            <a:r>
              <a:rPr lang="en-US" sz="1600" b="1" dirty="0" err="1"/>
              <a:t>citou</a:t>
            </a:r>
            <a:r>
              <a:rPr lang="en-US" sz="1600" b="1" dirty="0"/>
              <a:t> a </a:t>
            </a:r>
            <a:r>
              <a:rPr lang="en-US" sz="1600" b="1" dirty="0" err="1"/>
              <a:t>violência</a:t>
            </a:r>
            <a:r>
              <a:rPr lang="en-US" sz="1600" b="1" dirty="0"/>
              <a:t> </a:t>
            </a:r>
            <a:r>
              <a:rPr lang="en-US" sz="1600" b="1" dirty="0" err="1"/>
              <a:t>como</a:t>
            </a:r>
            <a:r>
              <a:rPr lang="en-US" sz="1600" b="1" dirty="0"/>
              <a:t> um dos </a:t>
            </a:r>
            <a:r>
              <a:rPr lang="en-US" sz="1600" b="1" dirty="0" err="1"/>
              <a:t>principais</a:t>
            </a:r>
            <a:r>
              <a:rPr lang="en-US" sz="1600" b="1" dirty="0"/>
              <a:t> </a:t>
            </a:r>
            <a:r>
              <a:rPr lang="en-US" sz="1600" b="1" dirty="0" err="1"/>
              <a:t>problemas</a:t>
            </a:r>
            <a:r>
              <a:rPr lang="en-US" sz="1600" b="1" dirty="0"/>
              <a:t>. De </a:t>
            </a:r>
            <a:r>
              <a:rPr lang="en-US" sz="1600" b="1" dirty="0" err="1"/>
              <a:t>acordo</a:t>
            </a:r>
            <a:r>
              <a:rPr lang="en-US" sz="1600" b="1" dirty="0"/>
              <a:t> com o </a:t>
            </a:r>
            <a:r>
              <a:rPr lang="en-US" sz="1600" b="1" dirty="0" err="1"/>
              <a:t>Conselho</a:t>
            </a:r>
            <a:r>
              <a:rPr lang="en-US" sz="1600" b="1" dirty="0"/>
              <a:t> </a:t>
            </a:r>
            <a:r>
              <a:rPr lang="en-US" sz="1600" b="1" dirty="0" err="1"/>
              <a:t>Indigenista</a:t>
            </a:r>
            <a:r>
              <a:rPr lang="en-US" sz="1600" b="1" dirty="0"/>
              <a:t> </a:t>
            </a:r>
            <a:r>
              <a:rPr lang="en-US" sz="1600" b="1" dirty="0" err="1"/>
              <a:t>Missionário</a:t>
            </a:r>
            <a:r>
              <a:rPr lang="en-US" sz="1600" b="1" dirty="0"/>
              <a:t>, 92 </a:t>
            </a:r>
            <a:r>
              <a:rPr lang="en-US" sz="1600" b="1" dirty="0" err="1"/>
              <a:t>indígenas</a:t>
            </a:r>
            <a:r>
              <a:rPr lang="en-US" sz="1600" b="1" dirty="0"/>
              <a:t> </a:t>
            </a:r>
            <a:r>
              <a:rPr lang="en-US" sz="1600" b="1" dirty="0" err="1"/>
              <a:t>foram</a:t>
            </a:r>
            <a:r>
              <a:rPr lang="en-US" sz="1600" b="1" dirty="0"/>
              <a:t> </a:t>
            </a:r>
            <a:r>
              <a:rPr lang="en-US" sz="1600" b="1" dirty="0" err="1"/>
              <a:t>assassinados</a:t>
            </a:r>
            <a:r>
              <a:rPr lang="en-US" sz="1600" b="1" dirty="0"/>
              <a:t> </a:t>
            </a:r>
            <a:r>
              <a:rPr lang="en-US" sz="1600" b="1" dirty="0" err="1"/>
              <a:t>em</a:t>
            </a:r>
            <a:r>
              <a:rPr lang="en-US" sz="1600" b="1" dirty="0"/>
              <a:t> 2007; </a:t>
            </a:r>
            <a:r>
              <a:rPr lang="en-US" sz="1600" b="1" dirty="0" err="1"/>
              <a:t>em</a:t>
            </a:r>
            <a:r>
              <a:rPr lang="en-US" sz="1600" b="1" dirty="0"/>
              <a:t> 2014, </a:t>
            </a:r>
            <a:r>
              <a:rPr lang="en-US" sz="1600" b="1" dirty="0" err="1"/>
              <a:t>esse</a:t>
            </a:r>
            <a:r>
              <a:rPr lang="en-US" sz="1600" b="1" dirty="0"/>
              <a:t> </a:t>
            </a:r>
            <a:r>
              <a:rPr lang="en-US" sz="1600" b="1" dirty="0" err="1"/>
              <a:t>número</a:t>
            </a:r>
            <a:r>
              <a:rPr lang="en-US" sz="1600" b="1" dirty="0"/>
              <a:t> </a:t>
            </a:r>
            <a:r>
              <a:rPr lang="en-US" sz="1600" b="1" dirty="0" err="1"/>
              <a:t>havia</a:t>
            </a:r>
            <a:r>
              <a:rPr lang="en-US" sz="1600" b="1" dirty="0"/>
              <a:t> </a:t>
            </a:r>
            <a:r>
              <a:rPr lang="en-US" sz="1600" b="1" dirty="0" err="1"/>
              <a:t>aumentado</a:t>
            </a:r>
            <a:r>
              <a:rPr lang="en-US" sz="1600" b="1" dirty="0"/>
              <a:t> para 138, </a:t>
            </a:r>
            <a:r>
              <a:rPr lang="en-US" sz="1600" b="1" dirty="0" err="1"/>
              <a:t>tendo</a:t>
            </a:r>
            <a:r>
              <a:rPr lang="en-US" sz="1600" b="1" dirty="0"/>
              <a:t> o Mato Grosso do Sul o </a:t>
            </a:r>
            <a:r>
              <a:rPr lang="en-US" sz="1600" b="1" dirty="0" err="1"/>
              <a:t>maior</a:t>
            </a:r>
            <a:r>
              <a:rPr lang="en-US" sz="1600" b="1" dirty="0"/>
              <a:t> </a:t>
            </a:r>
            <a:r>
              <a:rPr lang="en-US" sz="1600" b="1" dirty="0" err="1"/>
              <a:t>número</a:t>
            </a:r>
            <a:r>
              <a:rPr lang="en-US" sz="1600" b="1" dirty="0"/>
              <a:t> de </a:t>
            </a:r>
            <a:r>
              <a:rPr lang="en-US" sz="1600" b="1" dirty="0" err="1"/>
              <a:t>mortes</a:t>
            </a:r>
            <a:r>
              <a:rPr lang="en-US" sz="1600" b="1" dirty="0"/>
              <a:t>. Com </a:t>
            </a:r>
            <a:r>
              <a:rPr lang="en-US" sz="1600" b="1" dirty="0" err="1"/>
              <a:t>frequência</a:t>
            </a:r>
            <a:r>
              <a:rPr lang="en-US" sz="1600" b="1" dirty="0"/>
              <a:t>, </a:t>
            </a:r>
            <a:r>
              <a:rPr lang="en-US" sz="1600" b="1" dirty="0" err="1"/>
              <a:t>os</a:t>
            </a:r>
            <a:r>
              <a:rPr lang="en-US" sz="1600" b="1" dirty="0"/>
              <a:t> </a:t>
            </a:r>
            <a:r>
              <a:rPr lang="en-US" sz="1600" b="1" dirty="0" err="1"/>
              <a:t>assassinatos</a:t>
            </a:r>
            <a:r>
              <a:rPr lang="en-US" sz="1600" b="1" dirty="0"/>
              <a:t> </a:t>
            </a:r>
            <a:r>
              <a:rPr lang="en-US" sz="1600" b="1" dirty="0" err="1"/>
              <a:t>constituem</a:t>
            </a:r>
            <a:r>
              <a:rPr lang="en-US" sz="1600" b="1" dirty="0"/>
              <a:t> </a:t>
            </a:r>
            <a:r>
              <a:rPr lang="en-US" sz="1600" b="1" dirty="0" err="1"/>
              <a:t>represálias</a:t>
            </a:r>
            <a:r>
              <a:rPr lang="en-US" sz="1600" b="1" dirty="0"/>
              <a:t> </a:t>
            </a:r>
            <a:r>
              <a:rPr lang="en-US" sz="1600" b="1" dirty="0" err="1"/>
              <a:t>em</a:t>
            </a:r>
            <a:r>
              <a:rPr lang="en-US" sz="1600" b="1" dirty="0"/>
              <a:t> </a:t>
            </a:r>
            <a:r>
              <a:rPr lang="en-US" sz="1600" b="1" dirty="0" err="1"/>
              <a:t>contextos</a:t>
            </a:r>
            <a:r>
              <a:rPr lang="en-US" sz="1600" b="1" dirty="0"/>
              <a:t> de </a:t>
            </a:r>
            <a:r>
              <a:rPr lang="en-US" sz="1600" b="1" dirty="0" err="1"/>
              <a:t>reocupação</a:t>
            </a:r>
            <a:r>
              <a:rPr lang="en-US" sz="1600" b="1" dirty="0"/>
              <a:t> de </a:t>
            </a:r>
            <a:r>
              <a:rPr lang="en-US" sz="1600" b="1" dirty="0" err="1"/>
              <a:t>terras</a:t>
            </a:r>
            <a:r>
              <a:rPr lang="en-US" sz="1600" b="1" dirty="0"/>
              <a:t> </a:t>
            </a:r>
            <a:r>
              <a:rPr lang="en-US" sz="1600" b="1" dirty="0" err="1"/>
              <a:t>ancestrais</a:t>
            </a:r>
            <a:r>
              <a:rPr lang="en-US" sz="1600" b="1" dirty="0"/>
              <a:t> </a:t>
            </a:r>
            <a:r>
              <a:rPr lang="en-US" sz="1600" b="1" dirty="0" err="1"/>
              <a:t>pelos</a:t>
            </a:r>
            <a:r>
              <a:rPr lang="en-US" sz="1600" b="1" dirty="0"/>
              <a:t> </a:t>
            </a:r>
            <a:r>
              <a:rPr lang="en-US" sz="1600" b="1" dirty="0" err="1"/>
              <a:t>povos</a:t>
            </a:r>
            <a:r>
              <a:rPr lang="en-US" sz="1600" b="1" dirty="0"/>
              <a:t> </a:t>
            </a:r>
            <a:r>
              <a:rPr lang="en-US" sz="1600" b="1" dirty="0" err="1"/>
              <a:t>indígenas</a:t>
            </a:r>
            <a:r>
              <a:rPr lang="en-US" sz="1600" b="1" dirty="0"/>
              <a:t> </a:t>
            </a:r>
            <a:r>
              <a:rPr lang="en-US" sz="1600" b="1" dirty="0" err="1"/>
              <a:t>depois</a:t>
            </a:r>
            <a:r>
              <a:rPr lang="en-US" sz="1600" b="1" dirty="0"/>
              <a:t> de </a:t>
            </a:r>
            <a:r>
              <a:rPr lang="en-US" sz="1600" b="1" dirty="0" err="1"/>
              <a:t>longos</a:t>
            </a:r>
            <a:r>
              <a:rPr lang="en-US" sz="1600" b="1" dirty="0"/>
              <a:t> </a:t>
            </a:r>
            <a:r>
              <a:rPr lang="en-US" sz="1600" b="1" dirty="0" err="1"/>
              <a:t>atrasos</a:t>
            </a:r>
            <a:r>
              <a:rPr lang="en-US" sz="1600" b="1" dirty="0"/>
              <a:t> </a:t>
            </a:r>
            <a:r>
              <a:rPr lang="en-US" sz="1600" b="1" dirty="0" err="1"/>
              <a:t>nos</a:t>
            </a:r>
            <a:r>
              <a:rPr lang="en-US" sz="1600" b="1" dirty="0"/>
              <a:t> </a:t>
            </a:r>
            <a:r>
              <a:rPr lang="en-US" sz="1600" b="1" dirty="0" err="1"/>
              <a:t>processos</a:t>
            </a:r>
            <a:r>
              <a:rPr lang="en-US" sz="1600" b="1" dirty="0"/>
              <a:t> de </a:t>
            </a:r>
            <a:r>
              <a:rPr lang="en-US" sz="1600" b="1" dirty="0" err="1"/>
              <a:t>demarcação</a:t>
            </a:r>
            <a:r>
              <a:rPr lang="en-US" sz="1600" b="1" dirty="0"/>
              <a:t>.</a:t>
            </a:r>
            <a:endParaRPr lang="en-US" sz="1600" b="1" dirty="0">
              <a:hlinkClick r:id="rId3"/>
            </a:endParaRPr>
          </a:p>
          <a:p>
            <a:endParaRPr lang="en-US" sz="1600" dirty="0">
              <a:hlinkClick r:id="rId3"/>
            </a:endParaRPr>
          </a:p>
          <a:p>
            <a:endParaRPr lang="en-US" sz="1600" dirty="0">
              <a:hlinkClick r:id="rId3"/>
            </a:endParaRPr>
          </a:p>
          <a:p>
            <a:r>
              <a:rPr lang="en-US" sz="1600" dirty="0">
                <a:hlinkClick r:id="rId3"/>
              </a:rPr>
              <a:t>http://www.funai.gov.br/index.php/todos-ouvidoria/23-perguntas-frequentes/96-pergunta-2</a:t>
            </a:r>
            <a:endParaRPr lang="en-US" sz="1600" dirty="0"/>
          </a:p>
        </p:txBody>
      </p:sp>
      <p:sp>
        <p:nvSpPr>
          <p:cNvPr id="5" name="Retângulo 4">
            <a:extLst>
              <a:ext uri="{FF2B5EF4-FFF2-40B4-BE49-F238E27FC236}">
                <a16:creationId xmlns:a16="http://schemas.microsoft.com/office/drawing/2014/main" id="{6C00B694-BA5D-4065-9043-AA3F7CB70B8D}"/>
              </a:ext>
            </a:extLst>
          </p:cNvPr>
          <p:cNvSpPr/>
          <p:nvPr/>
        </p:nvSpPr>
        <p:spPr>
          <a:xfrm>
            <a:off x="-1" y="6172201"/>
            <a:ext cx="4373546" cy="685799"/>
          </a:xfrm>
          <a:prstGeom prst="rect">
            <a:avLst/>
          </a:prstGeom>
          <a:solidFill>
            <a:srgbClr val="000000">
              <a:alpha val="50000"/>
            </a:srgbClr>
          </a:solidFill>
          <a:ln>
            <a:noFill/>
          </a:ln>
        </p:spPr>
        <p:txBody>
          <a:bodyPr wrap="square">
            <a:normAutofit/>
          </a:bodyPr>
          <a:lstStyle/>
          <a:p>
            <a:pPr algn="ctr">
              <a:spcAft>
                <a:spcPts val="600"/>
              </a:spcAft>
            </a:pPr>
            <a:r>
              <a:rPr lang="pt-BR" sz="1400">
                <a:solidFill>
                  <a:srgbClr val="FFFFFF"/>
                </a:solidFill>
              </a:rPr>
              <a:t>Foto: Jogos Mundiais dos Povos Indígenas</a:t>
            </a:r>
          </a:p>
        </p:txBody>
      </p:sp>
    </p:spTree>
    <p:extLst>
      <p:ext uri="{BB962C8B-B14F-4D97-AF65-F5344CB8AC3E}">
        <p14:creationId xmlns:p14="http://schemas.microsoft.com/office/powerpoint/2010/main" val="3189248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ABA7F3F-D56F-4C06-84AC-03FC83B064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715374B5-D7C8-4AA9-BE65-DB7A0CA9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4" name="Freeform 6">
              <a:extLst>
                <a:ext uri="{FF2B5EF4-FFF2-40B4-BE49-F238E27FC236}">
                  <a16:creationId xmlns:a16="http://schemas.microsoft.com/office/drawing/2014/main" id="{C73A7452-ED0F-4903-A620-8D103E556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accent1"/>
            </a:solidFill>
            <a:ln w="0">
              <a:noFill/>
              <a:prstDash val="solid"/>
              <a:round/>
              <a:headEnd/>
              <a:tailEnd/>
            </a:ln>
          </p:spPr>
        </p:sp>
        <p:sp>
          <p:nvSpPr>
            <p:cNvPr id="15" name="Freeform 6">
              <a:extLst>
                <a:ext uri="{FF2B5EF4-FFF2-40B4-BE49-F238E27FC236}">
                  <a16:creationId xmlns:a16="http://schemas.microsoft.com/office/drawing/2014/main" id="{F6A3F6CE-D581-4C37-8822-4F4A68325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2"/>
            </a:solidFill>
            <a:ln w="0">
              <a:noFill/>
              <a:prstDash val="solid"/>
              <a:round/>
              <a:headEnd/>
              <a:tailEnd/>
            </a:ln>
          </p:spPr>
        </p:sp>
      </p:grpSp>
      <p:sp>
        <p:nvSpPr>
          <p:cNvPr id="5" name="Título 4">
            <a:extLst>
              <a:ext uri="{FF2B5EF4-FFF2-40B4-BE49-F238E27FC236}">
                <a16:creationId xmlns:a16="http://schemas.microsoft.com/office/drawing/2014/main" id="{E44D7FCB-C0DF-438B-9D5B-186EC5766CA5}"/>
              </a:ext>
            </a:extLst>
          </p:cNvPr>
          <p:cNvSpPr>
            <a:spLocks noGrp="1"/>
          </p:cNvSpPr>
          <p:nvPr>
            <p:ph type="ctrTitle"/>
          </p:nvPr>
        </p:nvSpPr>
        <p:spPr>
          <a:xfrm>
            <a:off x="1915128" y="1788454"/>
            <a:ext cx="8361229" cy="2098226"/>
          </a:xfrm>
        </p:spPr>
        <p:txBody>
          <a:bodyPr>
            <a:normAutofit/>
          </a:bodyPr>
          <a:lstStyle/>
          <a:p>
            <a:r>
              <a:rPr lang="pt-BR" dirty="0"/>
              <a:t>OCEANIA</a:t>
            </a:r>
          </a:p>
        </p:txBody>
      </p:sp>
      <p:sp>
        <p:nvSpPr>
          <p:cNvPr id="6" name="Subtítulo 5">
            <a:extLst>
              <a:ext uri="{FF2B5EF4-FFF2-40B4-BE49-F238E27FC236}">
                <a16:creationId xmlns:a16="http://schemas.microsoft.com/office/drawing/2014/main" id="{A1A73471-E82A-4102-A538-006A63DAD4A9}"/>
              </a:ext>
            </a:extLst>
          </p:cNvPr>
          <p:cNvSpPr>
            <a:spLocks noGrp="1"/>
          </p:cNvSpPr>
          <p:nvPr>
            <p:ph type="subTitle" idx="1"/>
          </p:nvPr>
        </p:nvSpPr>
        <p:spPr>
          <a:xfrm>
            <a:off x="2679906" y="3956279"/>
            <a:ext cx="6831673" cy="1086237"/>
          </a:xfrm>
        </p:spPr>
        <p:txBody>
          <a:bodyPr>
            <a:normAutofit/>
          </a:bodyPr>
          <a:lstStyle/>
          <a:p>
            <a:endParaRPr lang="pt-BR"/>
          </a:p>
        </p:txBody>
      </p:sp>
    </p:spTree>
    <p:extLst>
      <p:ext uri="{BB962C8B-B14F-4D97-AF65-F5344CB8AC3E}">
        <p14:creationId xmlns:p14="http://schemas.microsoft.com/office/powerpoint/2010/main" val="1564609940"/>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Rectangle 11">
            <a:extLst>
              <a:ext uri="{FF2B5EF4-FFF2-40B4-BE49-F238E27FC236}">
                <a16:creationId xmlns:a16="http://schemas.microsoft.com/office/drawing/2014/main" id="{0E807223-DF88-4D6D-970E-08919E5E0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9" name="Rectangle 13">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646F221-14A3-ED41-A783-BC4E2426721C}"/>
              </a:ext>
            </a:extLst>
          </p:cNvPr>
          <p:cNvSpPr>
            <a:spLocks noGrp="1"/>
          </p:cNvSpPr>
          <p:nvPr>
            <p:ph type="title"/>
          </p:nvPr>
        </p:nvSpPr>
        <p:spPr>
          <a:xfrm>
            <a:off x="784743" y="685800"/>
            <a:ext cx="5793475" cy="1485900"/>
          </a:xfrm>
        </p:spPr>
        <p:txBody>
          <a:bodyPr vert="horz" lIns="91440" tIns="45720" rIns="91440" bIns="45720" rtlCol="0" anchor="t">
            <a:normAutofit/>
          </a:bodyPr>
          <a:lstStyle/>
          <a:p>
            <a:r>
              <a:rPr lang="en-US"/>
              <a:t>ABORÍGENES - AUSTRALIA  </a:t>
            </a:r>
          </a:p>
        </p:txBody>
      </p:sp>
      <p:sp>
        <p:nvSpPr>
          <p:cNvPr id="3" name="Espaço Reservado para Conteúdo 2">
            <a:extLst>
              <a:ext uri="{FF2B5EF4-FFF2-40B4-BE49-F238E27FC236}">
                <a16:creationId xmlns:a16="http://schemas.microsoft.com/office/drawing/2014/main" id="{FDA62AAF-893D-D142-B57E-BCF92F74B1D5}"/>
              </a:ext>
            </a:extLst>
          </p:cNvPr>
          <p:cNvSpPr>
            <a:spLocks noGrp="1"/>
          </p:cNvSpPr>
          <p:nvPr>
            <p:ph sz="half" idx="1"/>
          </p:nvPr>
        </p:nvSpPr>
        <p:spPr>
          <a:xfrm>
            <a:off x="239151" y="2286000"/>
            <a:ext cx="6541477" cy="4368018"/>
          </a:xfrm>
        </p:spPr>
        <p:txBody>
          <a:bodyPr vert="horz" lIns="91440" tIns="45720" rIns="91440" bIns="45720" rtlCol="0">
            <a:normAutofit fontScale="85000" lnSpcReduction="20000"/>
          </a:bodyPr>
          <a:lstStyle/>
          <a:p>
            <a:r>
              <a:rPr lang="en-US" sz="2800" b="1" dirty="0">
                <a:latin typeface="Angsana New" panose="020B0502040204020203" pitchFamily="18" charset="-34"/>
                <a:cs typeface="Angsana New" panose="020B0502040204020203" pitchFamily="18" charset="-34"/>
              </a:rPr>
              <a:t>No </a:t>
            </a:r>
            <a:r>
              <a:rPr lang="en-US" sz="2800" b="1" dirty="0" err="1">
                <a:latin typeface="Angsana New" panose="020B0502040204020203" pitchFamily="18" charset="-34"/>
                <a:cs typeface="Angsana New" panose="020B0502040204020203" pitchFamily="18" charset="-34"/>
              </a:rPr>
              <a:t>presente</a:t>
            </a:r>
            <a:r>
              <a:rPr lang="en-US" sz="2800" b="1" dirty="0">
                <a:latin typeface="Angsana New" panose="020B0502040204020203" pitchFamily="18" charset="-34"/>
                <a:cs typeface="Angsana New" panose="020B0502040204020203" pitchFamily="18" charset="-34"/>
              </a:rPr>
              <a:t>, </a:t>
            </a:r>
            <a:r>
              <a:rPr lang="en-US" sz="2800" b="1" dirty="0" err="1">
                <a:latin typeface="Angsana New" panose="020B0502040204020203" pitchFamily="18" charset="-34"/>
                <a:cs typeface="Angsana New" panose="020B0502040204020203" pitchFamily="18" charset="-34"/>
              </a:rPr>
              <a:t>os</a:t>
            </a:r>
            <a:r>
              <a:rPr lang="en-US" sz="2800" b="1" dirty="0">
                <a:latin typeface="Angsana New" panose="020B0502040204020203" pitchFamily="18" charset="-34"/>
                <a:cs typeface="Angsana New" panose="020B0502040204020203" pitchFamily="18" charset="-34"/>
              </a:rPr>
              <a:t> </a:t>
            </a:r>
            <a:r>
              <a:rPr lang="en-US" sz="2800" b="1" dirty="0" err="1">
                <a:latin typeface="Angsana New" panose="020B0502040204020203" pitchFamily="18" charset="-34"/>
                <a:cs typeface="Angsana New" panose="020B0502040204020203" pitchFamily="18" charset="-34"/>
              </a:rPr>
              <a:t>povos</a:t>
            </a:r>
            <a:r>
              <a:rPr lang="en-US" sz="2800" b="1" dirty="0">
                <a:latin typeface="Angsana New" panose="020B0502040204020203" pitchFamily="18" charset="-34"/>
                <a:cs typeface="Angsana New" panose="020B0502040204020203" pitchFamily="18" charset="-34"/>
              </a:rPr>
              <a:t> </a:t>
            </a:r>
            <a:r>
              <a:rPr lang="en-US" sz="2800" b="1" dirty="0" err="1">
                <a:latin typeface="Angsana New" panose="020B0502040204020203" pitchFamily="18" charset="-34"/>
                <a:cs typeface="Angsana New" panose="020B0502040204020203" pitchFamily="18" charset="-34"/>
              </a:rPr>
              <a:t>nativos</a:t>
            </a:r>
            <a:r>
              <a:rPr lang="en-US" sz="2800" b="1" dirty="0">
                <a:latin typeface="Angsana New" panose="020B0502040204020203" pitchFamily="18" charset="-34"/>
                <a:cs typeface="Angsana New" panose="020B0502040204020203" pitchFamily="18" charset="-34"/>
              </a:rPr>
              <a:t> </a:t>
            </a:r>
            <a:r>
              <a:rPr lang="en-US" sz="2800" b="1" dirty="0" err="1">
                <a:latin typeface="Angsana New" panose="020B0502040204020203" pitchFamily="18" charset="-34"/>
                <a:cs typeface="Angsana New" panose="020B0502040204020203" pitchFamily="18" charset="-34"/>
              </a:rPr>
              <a:t>sofrem</a:t>
            </a:r>
            <a:r>
              <a:rPr lang="en-US" sz="2800" b="1" dirty="0">
                <a:latin typeface="Angsana New" panose="020B0502040204020203" pitchFamily="18" charset="-34"/>
                <a:cs typeface="Angsana New" panose="020B0502040204020203" pitchFamily="18" charset="-34"/>
              </a:rPr>
              <a:t> com a </a:t>
            </a:r>
            <a:r>
              <a:rPr lang="en-US" sz="2800" b="1" dirty="0" err="1">
                <a:latin typeface="Angsana New" panose="020B0502040204020203" pitchFamily="18" charset="-34"/>
                <a:cs typeface="Angsana New" panose="020B0502040204020203" pitchFamily="18" charset="-34"/>
              </a:rPr>
              <a:t>discriminação</a:t>
            </a:r>
            <a:r>
              <a:rPr lang="en-US" sz="2800" b="1" dirty="0">
                <a:latin typeface="Angsana New" panose="020B0502040204020203" pitchFamily="18" charset="-34"/>
                <a:cs typeface="Angsana New" panose="020B0502040204020203" pitchFamily="18" charset="-34"/>
              </a:rPr>
              <a:t> da </a:t>
            </a:r>
            <a:r>
              <a:rPr lang="en-US" sz="2800" b="1" dirty="0" err="1">
                <a:latin typeface="Angsana New" panose="020B0502040204020203" pitchFamily="18" charset="-34"/>
                <a:cs typeface="Angsana New" panose="020B0502040204020203" pitchFamily="18" charset="-34"/>
              </a:rPr>
              <a:t>população</a:t>
            </a:r>
            <a:r>
              <a:rPr lang="en-US" sz="2800" b="1" dirty="0">
                <a:latin typeface="Angsana New" panose="020B0502040204020203" pitchFamily="18" charset="-34"/>
                <a:cs typeface="Angsana New" panose="020B0502040204020203" pitchFamily="18" charset="-34"/>
              </a:rPr>
              <a:t> </a:t>
            </a:r>
            <a:r>
              <a:rPr lang="en-US" sz="2800" b="1" dirty="0" err="1">
                <a:latin typeface="Angsana New" panose="020B0502040204020203" pitchFamily="18" charset="-34"/>
                <a:cs typeface="Angsana New" panose="020B0502040204020203" pitchFamily="18" charset="-34"/>
              </a:rPr>
              <a:t>dita</a:t>
            </a:r>
            <a:r>
              <a:rPr lang="en-US" sz="2800" b="1" dirty="0">
                <a:latin typeface="Angsana New" panose="020B0502040204020203" pitchFamily="18" charset="-34"/>
                <a:cs typeface="Angsana New" panose="020B0502040204020203" pitchFamily="18" charset="-34"/>
              </a:rPr>
              <a:t> “</a:t>
            </a:r>
            <a:r>
              <a:rPr lang="en-US" sz="2800" b="1" dirty="0" err="1">
                <a:latin typeface="Angsana New" panose="020B0502040204020203" pitchFamily="18" charset="-34"/>
                <a:cs typeface="Angsana New" panose="020B0502040204020203" pitchFamily="18" charset="-34"/>
              </a:rPr>
              <a:t>civilizada</a:t>
            </a:r>
            <a:r>
              <a:rPr lang="en-US" sz="2800" b="1" dirty="0">
                <a:latin typeface="Angsana New" panose="020B0502040204020203" pitchFamily="18" charset="-34"/>
                <a:cs typeface="Angsana New" panose="020B0502040204020203" pitchFamily="18" charset="-34"/>
              </a:rPr>
              <a:t>”; o </a:t>
            </a:r>
            <a:r>
              <a:rPr lang="en-US" sz="2800" b="1" dirty="0" err="1">
                <a:latin typeface="Angsana New" panose="020B0502040204020203" pitchFamily="18" charset="-34"/>
                <a:cs typeface="Angsana New" panose="020B0502040204020203" pitchFamily="18" charset="-34"/>
              </a:rPr>
              <a:t>povo</a:t>
            </a:r>
            <a:r>
              <a:rPr lang="en-US" sz="2800" b="1" dirty="0">
                <a:latin typeface="Angsana New" panose="020B0502040204020203" pitchFamily="18" charset="-34"/>
                <a:cs typeface="Angsana New" panose="020B0502040204020203" pitchFamily="18" charset="-34"/>
              </a:rPr>
              <a:t> </a:t>
            </a:r>
            <a:r>
              <a:rPr lang="en-US" sz="2800" b="1" dirty="0" err="1">
                <a:latin typeface="Angsana New" panose="020B0502040204020203" pitchFamily="18" charset="-34"/>
                <a:cs typeface="Angsana New" panose="020B0502040204020203" pitchFamily="18" charset="-34"/>
              </a:rPr>
              <a:t>aborígene</a:t>
            </a:r>
            <a:r>
              <a:rPr lang="en-US" sz="2800" b="1" dirty="0">
                <a:latin typeface="Angsana New" panose="020B0502040204020203" pitchFamily="18" charset="-34"/>
                <a:cs typeface="Angsana New" panose="020B0502040204020203" pitchFamily="18" charset="-34"/>
              </a:rPr>
              <a:t> </a:t>
            </a:r>
            <a:r>
              <a:rPr lang="en-US" sz="2800" b="1" dirty="0" err="1">
                <a:latin typeface="Angsana New" panose="020B0502040204020203" pitchFamily="18" charset="-34"/>
                <a:cs typeface="Angsana New" panose="020B0502040204020203" pitchFamily="18" charset="-34"/>
              </a:rPr>
              <a:t>ficou</a:t>
            </a:r>
            <a:r>
              <a:rPr lang="en-US" sz="2800" b="1" dirty="0">
                <a:latin typeface="Angsana New" panose="020B0502040204020203" pitchFamily="18" charset="-34"/>
                <a:cs typeface="Angsana New" panose="020B0502040204020203" pitchFamily="18" charset="-34"/>
              </a:rPr>
              <a:t> </a:t>
            </a:r>
            <a:r>
              <a:rPr lang="en-US" sz="2800" b="1" dirty="0" err="1">
                <a:latin typeface="Angsana New" panose="020B0502040204020203" pitchFamily="18" charset="-34"/>
                <a:cs typeface="Angsana New" panose="020B0502040204020203" pitchFamily="18" charset="-34"/>
              </a:rPr>
              <a:t>às</a:t>
            </a:r>
            <a:r>
              <a:rPr lang="en-US" sz="2800" b="1" dirty="0">
                <a:latin typeface="Angsana New" panose="020B0502040204020203" pitchFamily="18" charset="-34"/>
                <a:cs typeface="Angsana New" panose="020B0502040204020203" pitchFamily="18" charset="-34"/>
              </a:rPr>
              <a:t> </a:t>
            </a:r>
            <a:r>
              <a:rPr lang="en-US" sz="2800" b="1" dirty="0" err="1">
                <a:latin typeface="Angsana New" panose="020B0502040204020203" pitchFamily="18" charset="-34"/>
                <a:cs typeface="Angsana New" panose="020B0502040204020203" pitchFamily="18" charset="-34"/>
              </a:rPr>
              <a:t>margens</a:t>
            </a:r>
            <a:r>
              <a:rPr lang="en-US" sz="2800" b="1" dirty="0">
                <a:latin typeface="Angsana New" panose="020B0502040204020203" pitchFamily="18" charset="-34"/>
                <a:cs typeface="Angsana New" panose="020B0502040204020203" pitchFamily="18" charset="-34"/>
              </a:rPr>
              <a:t> da </a:t>
            </a:r>
            <a:r>
              <a:rPr lang="en-US" sz="2800" b="1" dirty="0" err="1">
                <a:latin typeface="Angsana New" panose="020B0502040204020203" pitchFamily="18" charset="-34"/>
                <a:cs typeface="Angsana New" panose="020B0502040204020203" pitchFamily="18" charset="-34"/>
              </a:rPr>
              <a:t>sociedade</a:t>
            </a:r>
            <a:r>
              <a:rPr lang="en-US" sz="2800" b="1" dirty="0">
                <a:latin typeface="Angsana New" panose="020B0502040204020203" pitchFamily="18" charset="-34"/>
                <a:cs typeface="Angsana New" panose="020B0502040204020203" pitchFamily="18" charset="-34"/>
              </a:rPr>
              <a:t> </a:t>
            </a:r>
            <a:r>
              <a:rPr lang="en-US" sz="2800" b="1" dirty="0" err="1">
                <a:latin typeface="Angsana New" panose="020B0502040204020203" pitchFamily="18" charset="-34"/>
                <a:cs typeface="Angsana New" panose="020B0502040204020203" pitchFamily="18" charset="-34"/>
              </a:rPr>
              <a:t>australiana</a:t>
            </a:r>
            <a:r>
              <a:rPr lang="en-US" sz="2800" b="1" dirty="0">
                <a:latin typeface="Angsana New" panose="020B0502040204020203" pitchFamily="18" charset="-34"/>
                <a:cs typeface="Angsana New" panose="020B0502040204020203" pitchFamily="18" charset="-34"/>
              </a:rPr>
              <a:t> </a:t>
            </a:r>
            <a:r>
              <a:rPr lang="en-US" sz="2800" b="1" dirty="0" err="1">
                <a:latin typeface="Angsana New" panose="020B0502040204020203" pitchFamily="18" charset="-34"/>
                <a:cs typeface="Angsana New" panose="020B0502040204020203" pitchFamily="18" charset="-34"/>
              </a:rPr>
              <a:t>moderna</a:t>
            </a:r>
            <a:r>
              <a:rPr lang="en-US" sz="2800" b="1" dirty="0">
                <a:latin typeface="Angsana New" panose="020B0502040204020203" pitchFamily="18" charset="-34"/>
                <a:cs typeface="Angsana New" panose="020B0502040204020203" pitchFamily="18" charset="-34"/>
              </a:rPr>
              <a:t>. No </a:t>
            </a:r>
            <a:r>
              <a:rPr lang="en-US" sz="2800" b="1" dirty="0" err="1">
                <a:latin typeface="Angsana New" panose="020B0502040204020203" pitchFamily="18" charset="-34"/>
                <a:cs typeface="Angsana New" panose="020B0502040204020203" pitchFamily="18" charset="-34"/>
              </a:rPr>
              <a:t>passado</a:t>
            </a:r>
            <a:r>
              <a:rPr lang="en-US" sz="2800" b="1" dirty="0">
                <a:latin typeface="Angsana New" panose="020B0502040204020203" pitchFamily="18" charset="-34"/>
                <a:cs typeface="Angsana New" panose="020B0502040204020203" pitchFamily="18" charset="-34"/>
              </a:rPr>
              <a:t>, </a:t>
            </a:r>
            <a:r>
              <a:rPr lang="en-US" sz="2800" b="1" dirty="0" err="1">
                <a:latin typeface="Angsana New" panose="020B0502040204020203" pitchFamily="18" charset="-34"/>
                <a:cs typeface="Angsana New" panose="020B0502040204020203" pitchFamily="18" charset="-34"/>
              </a:rPr>
              <a:t>os</a:t>
            </a:r>
            <a:r>
              <a:rPr lang="en-US" sz="2800" b="1" dirty="0">
                <a:latin typeface="Angsana New" panose="020B0502040204020203" pitchFamily="18" charset="-34"/>
                <a:cs typeface="Angsana New" panose="020B0502040204020203" pitchFamily="18" charset="-34"/>
              </a:rPr>
              <a:t> </a:t>
            </a:r>
            <a:r>
              <a:rPr lang="en-US" sz="2800" b="1" dirty="0" err="1">
                <a:latin typeface="Angsana New" panose="020B0502040204020203" pitchFamily="18" charset="-34"/>
                <a:cs typeface="Angsana New" panose="020B0502040204020203" pitchFamily="18" charset="-34"/>
              </a:rPr>
              <a:t>colonizadores</a:t>
            </a:r>
            <a:r>
              <a:rPr lang="en-US" sz="2800" b="1" dirty="0">
                <a:latin typeface="Angsana New" panose="020B0502040204020203" pitchFamily="18" charset="-34"/>
                <a:cs typeface="Angsana New" panose="020B0502040204020203" pitchFamily="18" charset="-34"/>
              </a:rPr>
              <a:t> </a:t>
            </a:r>
            <a:r>
              <a:rPr lang="en-US" sz="2800" b="1" dirty="0" err="1">
                <a:latin typeface="Angsana New" panose="020B0502040204020203" pitchFamily="18" charset="-34"/>
                <a:cs typeface="Angsana New" panose="020B0502040204020203" pitchFamily="18" charset="-34"/>
              </a:rPr>
              <a:t>ingleses</a:t>
            </a:r>
            <a:r>
              <a:rPr lang="en-US" sz="2800" b="1" dirty="0">
                <a:latin typeface="Angsana New" panose="020B0502040204020203" pitchFamily="18" charset="-34"/>
                <a:cs typeface="Angsana New" panose="020B0502040204020203" pitchFamily="18" charset="-34"/>
              </a:rPr>
              <a:t> (</a:t>
            </a:r>
            <a:r>
              <a:rPr lang="en-US" sz="2800" b="1" dirty="0" err="1">
                <a:latin typeface="Angsana New" panose="020B0502040204020203" pitchFamily="18" charset="-34"/>
                <a:cs typeface="Angsana New" panose="020B0502040204020203" pitchFamily="18" charset="-34"/>
              </a:rPr>
              <a:t>exploradores</a:t>
            </a:r>
            <a:r>
              <a:rPr lang="en-US" sz="2800" b="1" dirty="0">
                <a:latin typeface="Angsana New" panose="020B0502040204020203" pitchFamily="18" charset="-34"/>
                <a:cs typeface="Angsana New" panose="020B0502040204020203" pitchFamily="18" charset="-34"/>
              </a:rPr>
              <a:t> do </a:t>
            </a:r>
            <a:r>
              <a:rPr lang="en-US" sz="2800" b="1" dirty="0" err="1">
                <a:latin typeface="Angsana New" panose="020B0502040204020203" pitchFamily="18" charset="-34"/>
                <a:cs typeface="Angsana New" panose="020B0502040204020203" pitchFamily="18" charset="-34"/>
              </a:rPr>
              <a:t>território</a:t>
            </a:r>
            <a:r>
              <a:rPr lang="en-US" sz="2800" b="1" dirty="0">
                <a:latin typeface="Angsana New" panose="020B0502040204020203" pitchFamily="18" charset="-34"/>
                <a:cs typeface="Angsana New" panose="020B0502040204020203" pitchFamily="18" charset="-34"/>
              </a:rPr>
              <a:t> </a:t>
            </a:r>
            <a:r>
              <a:rPr lang="en-US" sz="2800" b="1" dirty="0" err="1">
                <a:latin typeface="Angsana New" panose="020B0502040204020203" pitchFamily="18" charset="-34"/>
                <a:cs typeface="Angsana New" panose="020B0502040204020203" pitchFamily="18" charset="-34"/>
              </a:rPr>
              <a:t>australiano</a:t>
            </a:r>
            <a:r>
              <a:rPr lang="en-US" sz="2800" b="1" dirty="0">
                <a:latin typeface="Angsana New" panose="020B0502040204020203" pitchFamily="18" charset="-34"/>
                <a:cs typeface="Angsana New" panose="020B0502040204020203" pitchFamily="18" charset="-34"/>
              </a:rPr>
              <a:t>) </a:t>
            </a:r>
            <a:r>
              <a:rPr lang="en-US" sz="2800" b="1" dirty="0" err="1">
                <a:latin typeface="Angsana New" panose="020B0502040204020203" pitchFamily="18" charset="-34"/>
                <a:cs typeface="Angsana New" panose="020B0502040204020203" pitchFamily="18" charset="-34"/>
              </a:rPr>
              <a:t>foram</a:t>
            </a:r>
            <a:r>
              <a:rPr lang="en-US" sz="2800" b="1" dirty="0">
                <a:latin typeface="Angsana New" panose="020B0502040204020203" pitchFamily="18" charset="-34"/>
                <a:cs typeface="Angsana New" panose="020B0502040204020203" pitchFamily="18" charset="-34"/>
              </a:rPr>
              <a:t> </a:t>
            </a:r>
            <a:r>
              <a:rPr lang="en-US" sz="2800" b="1" dirty="0" err="1">
                <a:latin typeface="Angsana New" panose="020B0502040204020203" pitchFamily="18" charset="-34"/>
                <a:cs typeface="Angsana New" panose="020B0502040204020203" pitchFamily="18" charset="-34"/>
              </a:rPr>
              <a:t>os</a:t>
            </a:r>
            <a:r>
              <a:rPr lang="en-US" sz="2800" b="1" dirty="0">
                <a:latin typeface="Angsana New" panose="020B0502040204020203" pitchFamily="18" charset="-34"/>
                <a:cs typeface="Angsana New" panose="020B0502040204020203" pitchFamily="18" charset="-34"/>
              </a:rPr>
              <a:t> </a:t>
            </a:r>
            <a:r>
              <a:rPr lang="en-US" sz="2800" b="1" dirty="0" err="1">
                <a:latin typeface="Angsana New" panose="020B0502040204020203" pitchFamily="18" charset="-34"/>
                <a:cs typeface="Angsana New" panose="020B0502040204020203" pitchFamily="18" charset="-34"/>
              </a:rPr>
              <a:t>primeiros</a:t>
            </a:r>
            <a:r>
              <a:rPr lang="en-US" sz="2800" b="1" dirty="0">
                <a:latin typeface="Angsana New" panose="020B0502040204020203" pitchFamily="18" charset="-34"/>
                <a:cs typeface="Angsana New" panose="020B0502040204020203" pitchFamily="18" charset="-34"/>
              </a:rPr>
              <a:t> a </a:t>
            </a:r>
            <a:r>
              <a:rPr lang="en-US" sz="2800" b="1" dirty="0" err="1">
                <a:latin typeface="Angsana New" panose="020B0502040204020203" pitchFamily="18" charset="-34"/>
                <a:cs typeface="Angsana New" panose="020B0502040204020203" pitchFamily="18" charset="-34"/>
              </a:rPr>
              <a:t>cometer</a:t>
            </a:r>
            <a:r>
              <a:rPr lang="en-US" sz="2800" b="1" dirty="0">
                <a:latin typeface="Angsana New" panose="020B0502040204020203" pitchFamily="18" charset="-34"/>
                <a:cs typeface="Angsana New" panose="020B0502040204020203" pitchFamily="18" charset="-34"/>
              </a:rPr>
              <a:t> um </a:t>
            </a:r>
            <a:r>
              <a:rPr lang="en-US" sz="2800" b="1" dirty="0" err="1">
                <a:latin typeface="Angsana New" panose="020B0502040204020203" pitchFamily="18" charset="-34"/>
                <a:cs typeface="Angsana New" panose="020B0502040204020203" pitchFamily="18" charset="-34"/>
              </a:rPr>
              <a:t>genocídio</a:t>
            </a:r>
            <a:r>
              <a:rPr lang="en-US" sz="2800" b="1" dirty="0">
                <a:latin typeface="Angsana New" panose="020B0502040204020203" pitchFamily="18" charset="-34"/>
                <a:cs typeface="Angsana New" panose="020B0502040204020203" pitchFamily="18" charset="-34"/>
              </a:rPr>
              <a:t> </a:t>
            </a:r>
            <a:r>
              <a:rPr lang="en-US" sz="2800" b="1" dirty="0" err="1">
                <a:latin typeface="Angsana New" panose="020B0502040204020203" pitchFamily="18" charset="-34"/>
                <a:cs typeface="Angsana New" panose="020B0502040204020203" pitchFamily="18" charset="-34"/>
              </a:rPr>
              <a:t>aborígene.Inúmeros</a:t>
            </a:r>
            <a:r>
              <a:rPr lang="en-US" sz="2800" b="1" dirty="0">
                <a:latin typeface="Angsana New" panose="020B0502040204020203" pitchFamily="18" charset="-34"/>
                <a:cs typeface="Angsana New" panose="020B0502040204020203" pitchFamily="18" charset="-34"/>
              </a:rPr>
              <a:t> </a:t>
            </a:r>
            <a:r>
              <a:rPr lang="en-US" sz="2800" b="1" dirty="0" err="1">
                <a:latin typeface="Angsana New" panose="020B0502040204020203" pitchFamily="18" charset="-34"/>
                <a:cs typeface="Angsana New" panose="020B0502040204020203" pitchFamily="18" charset="-34"/>
              </a:rPr>
              <a:t>aborígenes</a:t>
            </a:r>
            <a:r>
              <a:rPr lang="en-US" sz="2800" b="1" dirty="0">
                <a:latin typeface="Angsana New" panose="020B0502040204020203" pitchFamily="18" charset="-34"/>
                <a:cs typeface="Angsana New" panose="020B0502040204020203" pitchFamily="18" charset="-34"/>
              </a:rPr>
              <a:t> </a:t>
            </a:r>
            <a:r>
              <a:rPr lang="en-US" sz="2800" b="1" dirty="0" err="1">
                <a:latin typeface="Angsana New" panose="020B0502040204020203" pitchFamily="18" charset="-34"/>
                <a:cs typeface="Angsana New" panose="020B0502040204020203" pitchFamily="18" charset="-34"/>
              </a:rPr>
              <a:t>acabaram</a:t>
            </a:r>
            <a:r>
              <a:rPr lang="en-US" sz="2800" b="1" dirty="0">
                <a:latin typeface="Angsana New" panose="020B0502040204020203" pitchFamily="18" charset="-34"/>
                <a:cs typeface="Angsana New" panose="020B0502040204020203" pitchFamily="18" charset="-34"/>
              </a:rPr>
              <a:t> </a:t>
            </a:r>
            <a:r>
              <a:rPr lang="en-US" sz="2800" b="1" dirty="0" err="1">
                <a:latin typeface="Angsana New" panose="020B0502040204020203" pitchFamily="18" charset="-34"/>
                <a:cs typeface="Angsana New" panose="020B0502040204020203" pitchFamily="18" charset="-34"/>
              </a:rPr>
              <a:t>morrendo</a:t>
            </a:r>
            <a:r>
              <a:rPr lang="en-US" sz="2800" b="1" dirty="0">
                <a:latin typeface="Angsana New" panose="020B0502040204020203" pitchFamily="18" charset="-34"/>
                <a:cs typeface="Angsana New" panose="020B0502040204020203" pitchFamily="18" charset="-34"/>
              </a:rPr>
              <a:t> </a:t>
            </a:r>
            <a:r>
              <a:rPr lang="en-US" sz="2800" b="1" dirty="0" err="1">
                <a:latin typeface="Angsana New" panose="020B0502040204020203" pitchFamily="18" charset="-34"/>
                <a:cs typeface="Angsana New" panose="020B0502040204020203" pitchFamily="18" charset="-34"/>
              </a:rPr>
              <a:t>após</a:t>
            </a:r>
            <a:r>
              <a:rPr lang="en-US" sz="2800" b="1" dirty="0">
                <a:latin typeface="Angsana New" panose="020B0502040204020203" pitchFamily="18" charset="-34"/>
                <a:cs typeface="Angsana New" panose="020B0502040204020203" pitchFamily="18" charset="-34"/>
              </a:rPr>
              <a:t> o </a:t>
            </a:r>
            <a:r>
              <a:rPr lang="en-US" sz="2800" b="1" dirty="0" err="1">
                <a:latin typeface="Angsana New" panose="020B0502040204020203" pitchFamily="18" charset="-34"/>
                <a:cs typeface="Angsana New" panose="020B0502040204020203" pitchFamily="18" charset="-34"/>
              </a:rPr>
              <a:t>contato</a:t>
            </a:r>
            <a:r>
              <a:rPr lang="en-US" sz="2800" b="1" dirty="0">
                <a:latin typeface="Angsana New" panose="020B0502040204020203" pitchFamily="18" charset="-34"/>
                <a:cs typeface="Angsana New" panose="020B0502040204020203" pitchFamily="18" charset="-34"/>
              </a:rPr>
              <a:t> com </a:t>
            </a:r>
            <a:r>
              <a:rPr lang="en-US" sz="2800" b="1" dirty="0" err="1">
                <a:latin typeface="Angsana New" panose="020B0502040204020203" pitchFamily="18" charset="-34"/>
                <a:cs typeface="Angsana New" panose="020B0502040204020203" pitchFamily="18" charset="-34"/>
              </a:rPr>
              <a:t>os</a:t>
            </a:r>
            <a:r>
              <a:rPr lang="en-US" sz="2800" b="1" dirty="0">
                <a:latin typeface="Angsana New" panose="020B0502040204020203" pitchFamily="18" charset="-34"/>
                <a:cs typeface="Angsana New" panose="020B0502040204020203" pitchFamily="18" charset="-34"/>
              </a:rPr>
              <a:t> </a:t>
            </a:r>
            <a:r>
              <a:rPr lang="en-US" sz="2800" b="1" dirty="0" err="1">
                <a:latin typeface="Angsana New" panose="020B0502040204020203" pitchFamily="18" charset="-34"/>
                <a:cs typeface="Angsana New" panose="020B0502040204020203" pitchFamily="18" charset="-34"/>
              </a:rPr>
              <a:t>ingleses</a:t>
            </a:r>
            <a:r>
              <a:rPr lang="en-US" sz="2800" b="1" dirty="0">
                <a:latin typeface="Angsana New" panose="020B0502040204020203" pitchFamily="18" charset="-34"/>
                <a:cs typeface="Angsana New" panose="020B0502040204020203" pitchFamily="18" charset="-34"/>
              </a:rPr>
              <a:t>. </a:t>
            </a:r>
            <a:r>
              <a:rPr lang="en-US" sz="2800" b="1" dirty="0" err="1">
                <a:latin typeface="Angsana New" panose="020B0502040204020203" pitchFamily="18" charset="-34"/>
                <a:cs typeface="Angsana New" panose="020B0502040204020203" pitchFamily="18" charset="-34"/>
              </a:rPr>
              <a:t>Isso</a:t>
            </a:r>
            <a:r>
              <a:rPr lang="en-US" sz="2800" b="1" dirty="0">
                <a:latin typeface="Angsana New" panose="020B0502040204020203" pitchFamily="18" charset="-34"/>
                <a:cs typeface="Angsana New" panose="020B0502040204020203" pitchFamily="18" charset="-34"/>
              </a:rPr>
              <a:t> </a:t>
            </a:r>
            <a:r>
              <a:rPr lang="en-US" sz="2800" b="1" dirty="0" err="1">
                <a:latin typeface="Angsana New" panose="020B0502040204020203" pitchFamily="18" charset="-34"/>
                <a:cs typeface="Angsana New" panose="020B0502040204020203" pitchFamily="18" charset="-34"/>
              </a:rPr>
              <a:t>porque</a:t>
            </a:r>
            <a:r>
              <a:rPr lang="en-US" sz="2800" b="1" dirty="0">
                <a:latin typeface="Angsana New" panose="020B0502040204020203" pitchFamily="18" charset="-34"/>
                <a:cs typeface="Angsana New" panose="020B0502040204020203" pitchFamily="18" charset="-34"/>
              </a:rPr>
              <a:t> </a:t>
            </a:r>
            <a:r>
              <a:rPr lang="en-US" sz="2800" b="1" dirty="0" err="1">
                <a:latin typeface="Angsana New" panose="020B0502040204020203" pitchFamily="18" charset="-34"/>
                <a:cs typeface="Angsana New" panose="020B0502040204020203" pitchFamily="18" charset="-34"/>
              </a:rPr>
              <a:t>os</a:t>
            </a:r>
            <a:r>
              <a:rPr lang="en-US" sz="2800" b="1" dirty="0">
                <a:latin typeface="Angsana New" panose="020B0502040204020203" pitchFamily="18" charset="-34"/>
                <a:cs typeface="Angsana New" panose="020B0502040204020203" pitchFamily="18" charset="-34"/>
              </a:rPr>
              <a:t> soldados </a:t>
            </a:r>
            <a:r>
              <a:rPr lang="en-US" sz="2800" b="1" dirty="0" err="1">
                <a:latin typeface="Angsana New" panose="020B0502040204020203" pitchFamily="18" charset="-34"/>
                <a:cs typeface="Angsana New" panose="020B0502040204020203" pitchFamily="18" charset="-34"/>
              </a:rPr>
              <a:t>costumavam</a:t>
            </a:r>
            <a:r>
              <a:rPr lang="en-US" sz="2800" b="1" dirty="0">
                <a:latin typeface="Angsana New" panose="020B0502040204020203" pitchFamily="18" charset="-34"/>
                <a:cs typeface="Angsana New" panose="020B0502040204020203" pitchFamily="18" charset="-34"/>
              </a:rPr>
              <a:t> se </a:t>
            </a:r>
            <a:r>
              <a:rPr lang="en-US" sz="2800" b="1" dirty="0" err="1">
                <a:latin typeface="Angsana New" panose="020B0502040204020203" pitchFamily="18" charset="-34"/>
                <a:cs typeface="Angsana New" panose="020B0502040204020203" pitchFamily="18" charset="-34"/>
              </a:rPr>
              <a:t>aproximar</a:t>
            </a:r>
            <a:r>
              <a:rPr lang="en-US" sz="2800" b="1" dirty="0">
                <a:latin typeface="Angsana New" panose="020B0502040204020203" pitchFamily="18" charset="-34"/>
                <a:cs typeface="Angsana New" panose="020B0502040204020203" pitchFamily="18" charset="-34"/>
              </a:rPr>
              <a:t> das </a:t>
            </a:r>
            <a:r>
              <a:rPr lang="en-US" sz="2800" b="1" dirty="0" err="1">
                <a:latin typeface="Angsana New" panose="020B0502040204020203" pitchFamily="18" charset="-34"/>
                <a:cs typeface="Angsana New" panose="020B0502040204020203" pitchFamily="18" charset="-34"/>
              </a:rPr>
              <a:t>aldeias</a:t>
            </a:r>
            <a:r>
              <a:rPr lang="en-US" sz="2800" b="1" dirty="0">
                <a:latin typeface="Angsana New" panose="020B0502040204020203" pitchFamily="18" charset="-34"/>
                <a:cs typeface="Angsana New" panose="020B0502040204020203" pitchFamily="18" charset="-34"/>
              </a:rPr>
              <a:t> com o </a:t>
            </a:r>
            <a:r>
              <a:rPr lang="en-US" sz="2800" b="1" dirty="0" err="1">
                <a:latin typeface="Angsana New" panose="020B0502040204020203" pitchFamily="18" charset="-34"/>
                <a:cs typeface="Angsana New" panose="020B0502040204020203" pitchFamily="18" charset="-34"/>
              </a:rPr>
              <a:t>intuito</a:t>
            </a:r>
            <a:r>
              <a:rPr lang="en-US" sz="2800" b="1" dirty="0">
                <a:latin typeface="Angsana New" panose="020B0502040204020203" pitchFamily="18" charset="-34"/>
                <a:cs typeface="Angsana New" panose="020B0502040204020203" pitchFamily="18" charset="-34"/>
              </a:rPr>
              <a:t> de </a:t>
            </a:r>
            <a:r>
              <a:rPr lang="en-US" sz="2800" b="1" dirty="0" err="1">
                <a:latin typeface="Angsana New" panose="020B0502040204020203" pitchFamily="18" charset="-34"/>
                <a:cs typeface="Angsana New" panose="020B0502040204020203" pitchFamily="18" charset="-34"/>
              </a:rPr>
              <a:t>oferecer</a:t>
            </a:r>
            <a:r>
              <a:rPr lang="en-US" sz="2800" b="1" dirty="0">
                <a:latin typeface="Angsana New" panose="020B0502040204020203" pitchFamily="18" charset="-34"/>
                <a:cs typeface="Angsana New" panose="020B0502040204020203" pitchFamily="18" charset="-34"/>
              </a:rPr>
              <a:t> </a:t>
            </a:r>
            <a:r>
              <a:rPr lang="en-US" sz="2800" b="1" dirty="0" err="1">
                <a:latin typeface="Angsana New" panose="020B0502040204020203" pitchFamily="18" charset="-34"/>
                <a:cs typeface="Angsana New" panose="020B0502040204020203" pitchFamily="18" charset="-34"/>
              </a:rPr>
              <a:t>presentes</a:t>
            </a:r>
            <a:r>
              <a:rPr lang="en-US" sz="2800" b="1" dirty="0">
                <a:latin typeface="Angsana New" panose="020B0502040204020203" pitchFamily="18" charset="-34"/>
                <a:cs typeface="Angsana New" panose="020B0502040204020203" pitchFamily="18" charset="-34"/>
              </a:rPr>
              <a:t> e </a:t>
            </a:r>
            <a:r>
              <a:rPr lang="en-US" sz="2800" b="1" dirty="0" err="1">
                <a:latin typeface="Angsana New" panose="020B0502040204020203" pitchFamily="18" charset="-34"/>
                <a:cs typeface="Angsana New" panose="020B0502040204020203" pitchFamily="18" charset="-34"/>
              </a:rPr>
              <a:t>agrados</a:t>
            </a:r>
            <a:r>
              <a:rPr lang="en-US" sz="2800" b="1" dirty="0">
                <a:latin typeface="Angsana New" panose="020B0502040204020203" pitchFamily="18" charset="-34"/>
                <a:cs typeface="Angsana New" panose="020B0502040204020203" pitchFamily="18" charset="-34"/>
              </a:rPr>
              <a:t> </a:t>
            </a:r>
            <a:r>
              <a:rPr lang="en-US" sz="2800" b="1" dirty="0" err="1">
                <a:latin typeface="Angsana New" panose="020B0502040204020203" pitchFamily="18" charset="-34"/>
                <a:cs typeface="Angsana New" panose="020B0502040204020203" pitchFamily="18" charset="-34"/>
              </a:rPr>
              <a:t>aos</a:t>
            </a:r>
            <a:r>
              <a:rPr lang="en-US" sz="2800" b="1" dirty="0">
                <a:latin typeface="Angsana New" panose="020B0502040204020203" pitchFamily="18" charset="-34"/>
                <a:cs typeface="Angsana New" panose="020B0502040204020203" pitchFamily="18" charset="-34"/>
              </a:rPr>
              <a:t> </a:t>
            </a:r>
            <a:r>
              <a:rPr lang="en-US" sz="2800" b="1" dirty="0" err="1">
                <a:latin typeface="Angsana New" panose="020B0502040204020203" pitchFamily="18" charset="-34"/>
                <a:cs typeface="Angsana New" panose="020B0502040204020203" pitchFamily="18" charset="-34"/>
              </a:rPr>
              <a:t>nativos.O</a:t>
            </a:r>
            <a:r>
              <a:rPr lang="en-US" sz="2800" b="1" dirty="0">
                <a:latin typeface="Angsana New" panose="020B0502040204020203" pitchFamily="18" charset="-34"/>
                <a:cs typeface="Angsana New" panose="020B0502040204020203" pitchFamily="18" charset="-34"/>
              </a:rPr>
              <a:t> que </a:t>
            </a:r>
            <a:r>
              <a:rPr lang="en-US" sz="2800" b="1" dirty="0" err="1">
                <a:latin typeface="Angsana New" panose="020B0502040204020203" pitchFamily="18" charset="-34"/>
                <a:cs typeface="Angsana New" panose="020B0502040204020203" pitchFamily="18" charset="-34"/>
              </a:rPr>
              <a:t>estes</a:t>
            </a:r>
            <a:r>
              <a:rPr lang="en-US" sz="2800" b="1" dirty="0">
                <a:latin typeface="Angsana New" panose="020B0502040204020203" pitchFamily="18" charset="-34"/>
                <a:cs typeface="Angsana New" panose="020B0502040204020203" pitchFamily="18" charset="-34"/>
              </a:rPr>
              <a:t> </a:t>
            </a:r>
            <a:r>
              <a:rPr lang="en-US" sz="2800" b="1" dirty="0" err="1">
                <a:latin typeface="Angsana New" panose="020B0502040204020203" pitchFamily="18" charset="-34"/>
                <a:cs typeface="Angsana New" panose="020B0502040204020203" pitchFamily="18" charset="-34"/>
              </a:rPr>
              <a:t>não</a:t>
            </a:r>
            <a:r>
              <a:rPr lang="en-US" sz="2800" b="1" dirty="0">
                <a:latin typeface="Angsana New" panose="020B0502040204020203" pitchFamily="18" charset="-34"/>
                <a:cs typeface="Angsana New" panose="020B0502040204020203" pitchFamily="18" charset="-34"/>
              </a:rPr>
              <a:t> </a:t>
            </a:r>
            <a:r>
              <a:rPr lang="en-US" sz="2800" b="1" dirty="0" err="1">
                <a:latin typeface="Angsana New" panose="020B0502040204020203" pitchFamily="18" charset="-34"/>
                <a:cs typeface="Angsana New" panose="020B0502040204020203" pitchFamily="18" charset="-34"/>
              </a:rPr>
              <a:t>imaginavam</a:t>
            </a:r>
            <a:r>
              <a:rPr lang="en-US" sz="2800" b="1" dirty="0">
                <a:latin typeface="Angsana New" panose="020B0502040204020203" pitchFamily="18" charset="-34"/>
                <a:cs typeface="Angsana New" panose="020B0502040204020203" pitchFamily="18" charset="-34"/>
              </a:rPr>
              <a:t> é que </a:t>
            </a:r>
            <a:r>
              <a:rPr lang="en-US" sz="2800" b="1" dirty="0" err="1">
                <a:latin typeface="Angsana New" panose="020B0502040204020203" pitchFamily="18" charset="-34"/>
                <a:cs typeface="Angsana New" panose="020B0502040204020203" pitchFamily="18" charset="-34"/>
              </a:rPr>
              <a:t>os</a:t>
            </a:r>
            <a:r>
              <a:rPr lang="en-US" sz="2800" b="1" dirty="0">
                <a:latin typeface="Angsana New" panose="020B0502040204020203" pitchFamily="18" charset="-34"/>
                <a:cs typeface="Angsana New" panose="020B0502040204020203" pitchFamily="18" charset="-34"/>
              </a:rPr>
              <a:t> soldados </a:t>
            </a:r>
            <a:r>
              <a:rPr lang="en-US" sz="2800" b="1" dirty="0" err="1">
                <a:latin typeface="Angsana New" panose="020B0502040204020203" pitchFamily="18" charset="-34"/>
                <a:cs typeface="Angsana New" panose="020B0502040204020203" pitchFamily="18" charset="-34"/>
              </a:rPr>
              <a:t>envenenavam</a:t>
            </a:r>
            <a:r>
              <a:rPr lang="en-US" sz="2800" b="1" dirty="0">
                <a:latin typeface="Angsana New" panose="020B0502040204020203" pitchFamily="18" charset="-34"/>
                <a:cs typeface="Angsana New" panose="020B0502040204020203" pitchFamily="18" charset="-34"/>
              </a:rPr>
              <a:t> com </a:t>
            </a:r>
            <a:r>
              <a:rPr lang="en-US" sz="2800" b="1" dirty="0" err="1">
                <a:latin typeface="Angsana New" panose="020B0502040204020203" pitchFamily="18" charset="-34"/>
                <a:cs typeface="Angsana New" panose="020B0502040204020203" pitchFamily="18" charset="-34"/>
              </a:rPr>
              <a:t>arsênio</a:t>
            </a:r>
            <a:r>
              <a:rPr lang="en-US" sz="2800" b="1" dirty="0">
                <a:latin typeface="Angsana New" panose="020B0502040204020203" pitchFamily="18" charset="-34"/>
                <a:cs typeface="Angsana New" panose="020B0502040204020203" pitchFamily="18" charset="-34"/>
              </a:rPr>
              <a:t> a </a:t>
            </a:r>
            <a:r>
              <a:rPr lang="en-US" sz="2800" b="1" dirty="0" err="1">
                <a:latin typeface="Angsana New" panose="020B0502040204020203" pitchFamily="18" charset="-34"/>
                <a:cs typeface="Angsana New" panose="020B0502040204020203" pitchFamily="18" charset="-34"/>
              </a:rPr>
              <a:t>água</a:t>
            </a:r>
            <a:r>
              <a:rPr lang="en-US" sz="2800" b="1" dirty="0">
                <a:latin typeface="Angsana New" panose="020B0502040204020203" pitchFamily="18" charset="-34"/>
                <a:cs typeface="Angsana New" panose="020B0502040204020203" pitchFamily="18" charset="-34"/>
              </a:rPr>
              <a:t> e </a:t>
            </a:r>
            <a:r>
              <a:rPr lang="en-US" sz="2800" b="1" dirty="0" err="1">
                <a:latin typeface="Angsana New" panose="020B0502040204020203" pitchFamily="18" charset="-34"/>
                <a:cs typeface="Angsana New" panose="020B0502040204020203" pitchFamily="18" charset="-34"/>
              </a:rPr>
              <a:t>também</a:t>
            </a:r>
            <a:r>
              <a:rPr lang="en-US" sz="2800" b="1" dirty="0">
                <a:latin typeface="Angsana New" panose="020B0502040204020203" pitchFamily="18" charset="-34"/>
                <a:cs typeface="Angsana New" panose="020B0502040204020203" pitchFamily="18" charset="-34"/>
              </a:rPr>
              <a:t> </a:t>
            </a:r>
            <a:r>
              <a:rPr lang="en-US" sz="2800" b="1" dirty="0" err="1">
                <a:latin typeface="Angsana New" panose="020B0502040204020203" pitchFamily="18" charset="-34"/>
                <a:cs typeface="Angsana New" panose="020B0502040204020203" pitchFamily="18" charset="-34"/>
              </a:rPr>
              <a:t>os</a:t>
            </a:r>
            <a:r>
              <a:rPr lang="en-US" sz="2800" b="1" dirty="0">
                <a:latin typeface="Angsana New" panose="020B0502040204020203" pitchFamily="18" charset="-34"/>
                <a:cs typeface="Angsana New" panose="020B0502040204020203" pitchFamily="18" charset="-34"/>
              </a:rPr>
              <a:t> </a:t>
            </a:r>
            <a:r>
              <a:rPr lang="en-US" sz="2800" b="1" dirty="0" err="1">
                <a:latin typeface="Angsana New" panose="020B0502040204020203" pitchFamily="18" charset="-34"/>
                <a:cs typeface="Angsana New" panose="020B0502040204020203" pitchFamily="18" charset="-34"/>
              </a:rPr>
              <a:t>alimentos</a:t>
            </a:r>
            <a:r>
              <a:rPr lang="en-US" sz="2800" b="1" dirty="0">
                <a:latin typeface="Angsana New" panose="020B0502040204020203" pitchFamily="18" charset="-34"/>
                <a:cs typeface="Angsana New" panose="020B0502040204020203" pitchFamily="18" charset="-34"/>
              </a:rPr>
              <a:t> </a:t>
            </a:r>
            <a:r>
              <a:rPr lang="en-US" sz="2800" b="1" dirty="0" err="1">
                <a:latin typeface="Angsana New" panose="020B0502040204020203" pitchFamily="18" charset="-34"/>
                <a:cs typeface="Angsana New" panose="020B0502040204020203" pitchFamily="18" charset="-34"/>
              </a:rPr>
              <a:t>doados</a:t>
            </a:r>
            <a:r>
              <a:rPr lang="en-US" sz="2800" b="1" dirty="0">
                <a:latin typeface="Angsana New" panose="020B0502040204020203" pitchFamily="18" charset="-34"/>
                <a:cs typeface="Angsana New" panose="020B0502040204020203" pitchFamily="18" charset="-34"/>
              </a:rPr>
              <a:t>. </a:t>
            </a:r>
            <a:r>
              <a:rPr lang="en-US" sz="2800" b="1" dirty="0" err="1">
                <a:latin typeface="Angsana New" panose="020B0502040204020203" pitchFamily="18" charset="-34"/>
                <a:cs typeface="Angsana New" panose="020B0502040204020203" pitchFamily="18" charset="-34"/>
              </a:rPr>
              <a:t>Em</a:t>
            </a:r>
            <a:r>
              <a:rPr lang="en-US" sz="2800" b="1" dirty="0">
                <a:latin typeface="Angsana New" panose="020B0502040204020203" pitchFamily="18" charset="-34"/>
                <a:cs typeface="Angsana New" panose="020B0502040204020203" pitchFamily="18" charset="-34"/>
              </a:rPr>
              <a:t> </a:t>
            </a:r>
            <a:r>
              <a:rPr lang="en-US" sz="2800" b="1" dirty="0" err="1">
                <a:latin typeface="Angsana New" panose="020B0502040204020203" pitchFamily="18" charset="-34"/>
                <a:cs typeface="Angsana New" panose="020B0502040204020203" pitchFamily="18" charset="-34"/>
              </a:rPr>
              <a:t>decorrência</a:t>
            </a:r>
            <a:r>
              <a:rPr lang="en-US" sz="2800" b="1" dirty="0">
                <a:latin typeface="Angsana New" panose="020B0502040204020203" pitchFamily="18" charset="-34"/>
                <a:cs typeface="Angsana New" panose="020B0502040204020203" pitchFamily="18" charset="-34"/>
              </a:rPr>
              <a:t> dessa </a:t>
            </a:r>
            <a:r>
              <a:rPr lang="en-US" sz="2800" b="1" dirty="0" err="1">
                <a:latin typeface="Angsana New" panose="020B0502040204020203" pitchFamily="18" charset="-34"/>
                <a:cs typeface="Angsana New" panose="020B0502040204020203" pitchFamily="18" charset="-34"/>
              </a:rPr>
              <a:t>estratégia</a:t>
            </a:r>
            <a:r>
              <a:rPr lang="en-US" sz="2800" b="1" dirty="0">
                <a:latin typeface="Angsana New" panose="020B0502040204020203" pitchFamily="18" charset="-34"/>
                <a:cs typeface="Angsana New" panose="020B0502040204020203" pitchFamily="18" charset="-34"/>
              </a:rPr>
              <a:t> </a:t>
            </a:r>
            <a:r>
              <a:rPr lang="en-US" sz="2800" b="1" dirty="0" err="1">
                <a:latin typeface="Angsana New" panose="020B0502040204020203" pitchFamily="18" charset="-34"/>
                <a:cs typeface="Angsana New" panose="020B0502040204020203" pitchFamily="18" charset="-34"/>
              </a:rPr>
              <a:t>maligna</a:t>
            </a:r>
            <a:r>
              <a:rPr lang="en-US" sz="2800" b="1" dirty="0">
                <a:latin typeface="Angsana New" panose="020B0502040204020203" pitchFamily="18" charset="-34"/>
                <a:cs typeface="Angsana New" panose="020B0502040204020203" pitchFamily="18" charset="-34"/>
              </a:rPr>
              <a:t>, </a:t>
            </a:r>
            <a:r>
              <a:rPr lang="en-US" sz="2800" b="1" dirty="0" err="1">
                <a:latin typeface="Angsana New" panose="020B0502040204020203" pitchFamily="18" charset="-34"/>
                <a:cs typeface="Angsana New" panose="020B0502040204020203" pitchFamily="18" charset="-34"/>
              </a:rPr>
              <a:t>muitos</a:t>
            </a:r>
            <a:r>
              <a:rPr lang="en-US" sz="2800" b="1" dirty="0">
                <a:latin typeface="Angsana New" panose="020B0502040204020203" pitchFamily="18" charset="-34"/>
                <a:cs typeface="Angsana New" panose="020B0502040204020203" pitchFamily="18" charset="-34"/>
              </a:rPr>
              <a:t> </a:t>
            </a:r>
            <a:r>
              <a:rPr lang="en-US" sz="2800" b="1" dirty="0" err="1">
                <a:latin typeface="Angsana New" panose="020B0502040204020203" pitchFamily="18" charset="-34"/>
                <a:cs typeface="Angsana New" panose="020B0502040204020203" pitchFamily="18" charset="-34"/>
              </a:rPr>
              <a:t>nativos</a:t>
            </a:r>
            <a:r>
              <a:rPr lang="en-US" sz="2800" b="1" dirty="0">
                <a:latin typeface="Angsana New" panose="020B0502040204020203" pitchFamily="18" charset="-34"/>
                <a:cs typeface="Angsana New" panose="020B0502040204020203" pitchFamily="18" charset="-34"/>
              </a:rPr>
              <a:t> </a:t>
            </a:r>
            <a:r>
              <a:rPr lang="en-US" sz="2800" b="1" dirty="0" err="1">
                <a:latin typeface="Angsana New" panose="020B0502040204020203" pitchFamily="18" charset="-34"/>
                <a:cs typeface="Angsana New" panose="020B0502040204020203" pitchFamily="18" charset="-34"/>
              </a:rPr>
              <a:t>acabaram</a:t>
            </a:r>
            <a:r>
              <a:rPr lang="en-US" sz="2800" b="1" dirty="0">
                <a:latin typeface="Angsana New" panose="020B0502040204020203" pitchFamily="18" charset="-34"/>
                <a:cs typeface="Angsana New" panose="020B0502040204020203" pitchFamily="18" charset="-34"/>
              </a:rPr>
              <a:t> </a:t>
            </a:r>
            <a:r>
              <a:rPr lang="en-US" sz="2800" b="1" dirty="0" err="1">
                <a:latin typeface="Angsana New" panose="020B0502040204020203" pitchFamily="18" charset="-34"/>
                <a:cs typeface="Angsana New" panose="020B0502040204020203" pitchFamily="18" charset="-34"/>
              </a:rPr>
              <a:t>morrendo</a:t>
            </a:r>
            <a:r>
              <a:rPr lang="en-US" sz="2800" b="1" dirty="0">
                <a:latin typeface="Angsana New" panose="020B0502040204020203" pitchFamily="18" charset="-34"/>
                <a:cs typeface="Angsana New" panose="020B0502040204020203" pitchFamily="18" charset="-34"/>
              </a:rPr>
              <a:t>, </a:t>
            </a:r>
            <a:r>
              <a:rPr lang="en-US" sz="2800" b="1" dirty="0" err="1">
                <a:latin typeface="Angsana New" panose="020B0502040204020203" pitchFamily="18" charset="-34"/>
                <a:cs typeface="Angsana New" panose="020B0502040204020203" pitchFamily="18" charset="-34"/>
              </a:rPr>
              <a:t>diminuindo</a:t>
            </a:r>
            <a:r>
              <a:rPr lang="en-US" sz="2800" b="1" dirty="0">
                <a:latin typeface="Angsana New" panose="020B0502040204020203" pitchFamily="18" charset="-34"/>
                <a:cs typeface="Angsana New" panose="020B0502040204020203" pitchFamily="18" charset="-34"/>
              </a:rPr>
              <a:t> </a:t>
            </a:r>
            <a:r>
              <a:rPr lang="en-US" sz="2800" b="1" dirty="0" err="1">
                <a:latin typeface="Angsana New" panose="020B0502040204020203" pitchFamily="18" charset="-34"/>
                <a:cs typeface="Angsana New" panose="020B0502040204020203" pitchFamily="18" charset="-34"/>
              </a:rPr>
              <a:t>consideravelmente</a:t>
            </a:r>
            <a:r>
              <a:rPr lang="en-US" sz="2800" b="1" dirty="0">
                <a:latin typeface="Angsana New" panose="020B0502040204020203" pitchFamily="18" charset="-34"/>
                <a:cs typeface="Angsana New" panose="020B0502040204020203" pitchFamily="18" charset="-34"/>
              </a:rPr>
              <a:t> a </a:t>
            </a:r>
            <a:r>
              <a:rPr lang="en-US" sz="2800" b="1" dirty="0" err="1">
                <a:latin typeface="Angsana New" panose="020B0502040204020203" pitchFamily="18" charset="-34"/>
                <a:cs typeface="Angsana New" panose="020B0502040204020203" pitchFamily="18" charset="-34"/>
              </a:rPr>
              <a:t>população.</a:t>
            </a:r>
            <a:r>
              <a:rPr lang="en-US" sz="2800" b="1" u="sng" dirty="0" err="1">
                <a:latin typeface="Angsana New" panose="020B0502040204020203" pitchFamily="18" charset="-34"/>
                <a:cs typeface="Angsana New" panose="020B0502040204020203" pitchFamily="18" charset="-34"/>
              </a:rPr>
              <a:t>Além</a:t>
            </a:r>
            <a:r>
              <a:rPr lang="en-US" sz="2800" b="1" u="sng" dirty="0">
                <a:latin typeface="Angsana New" panose="020B0502040204020203" pitchFamily="18" charset="-34"/>
                <a:cs typeface="Angsana New" panose="020B0502040204020203" pitchFamily="18" charset="-34"/>
              </a:rPr>
              <a:t> da cruel </a:t>
            </a:r>
            <a:r>
              <a:rPr lang="en-US" sz="2800" b="1" u="sng" dirty="0" err="1">
                <a:latin typeface="Angsana New" panose="020B0502040204020203" pitchFamily="18" charset="-34"/>
                <a:cs typeface="Angsana New" panose="020B0502040204020203" pitchFamily="18" charset="-34"/>
              </a:rPr>
              <a:t>estratégia</a:t>
            </a:r>
            <a:r>
              <a:rPr lang="en-US" sz="2800" b="1" u="sng" dirty="0">
                <a:latin typeface="Angsana New" panose="020B0502040204020203" pitchFamily="18" charset="-34"/>
                <a:cs typeface="Angsana New" panose="020B0502040204020203" pitchFamily="18" charset="-34"/>
              </a:rPr>
              <a:t> </a:t>
            </a:r>
            <a:r>
              <a:rPr lang="en-US" sz="2800" b="1" u="sng" dirty="0" err="1">
                <a:latin typeface="Angsana New" panose="020B0502040204020203" pitchFamily="18" charset="-34"/>
                <a:cs typeface="Angsana New" panose="020B0502040204020203" pitchFamily="18" charset="-34"/>
              </a:rPr>
              <a:t>visando</a:t>
            </a:r>
            <a:r>
              <a:rPr lang="en-US" sz="2800" b="1" u="sng" dirty="0">
                <a:latin typeface="Angsana New" panose="020B0502040204020203" pitchFamily="18" charset="-34"/>
                <a:cs typeface="Angsana New" panose="020B0502040204020203" pitchFamily="18" charset="-34"/>
              </a:rPr>
              <a:t> o </a:t>
            </a:r>
            <a:r>
              <a:rPr lang="en-US" sz="2800" b="1" u="sng" dirty="0" err="1">
                <a:latin typeface="Angsana New" panose="020B0502040204020203" pitchFamily="18" charset="-34"/>
                <a:cs typeface="Angsana New" panose="020B0502040204020203" pitchFamily="18" charset="-34"/>
              </a:rPr>
              <a:t>extermínio</a:t>
            </a:r>
            <a:r>
              <a:rPr lang="en-US" sz="2800" b="1" u="sng" dirty="0">
                <a:latin typeface="Angsana New" panose="020B0502040204020203" pitchFamily="18" charset="-34"/>
                <a:cs typeface="Angsana New" panose="020B0502040204020203" pitchFamily="18" charset="-34"/>
              </a:rPr>
              <a:t> da </a:t>
            </a:r>
            <a:r>
              <a:rPr lang="en-US" sz="2800" b="1" u="sng" dirty="0" err="1">
                <a:latin typeface="Angsana New" panose="020B0502040204020203" pitchFamily="18" charset="-34"/>
                <a:cs typeface="Angsana New" panose="020B0502040204020203" pitchFamily="18" charset="-34"/>
              </a:rPr>
              <a:t>população</a:t>
            </a:r>
            <a:r>
              <a:rPr lang="en-US" sz="2800" b="1" u="sng" dirty="0">
                <a:latin typeface="Angsana New" panose="020B0502040204020203" pitchFamily="18" charset="-34"/>
                <a:cs typeface="Angsana New" panose="020B0502040204020203" pitchFamily="18" charset="-34"/>
              </a:rPr>
              <a:t>, </a:t>
            </a:r>
            <a:r>
              <a:rPr lang="en-US" sz="2800" b="1" u="sng" dirty="0" err="1">
                <a:latin typeface="Angsana New" panose="020B0502040204020203" pitchFamily="18" charset="-34"/>
                <a:cs typeface="Angsana New" panose="020B0502040204020203" pitchFamily="18" charset="-34"/>
              </a:rPr>
              <a:t>os</a:t>
            </a:r>
            <a:r>
              <a:rPr lang="en-US" sz="2800" b="1" u="sng" dirty="0">
                <a:latin typeface="Angsana New" panose="020B0502040204020203" pitchFamily="18" charset="-34"/>
                <a:cs typeface="Angsana New" panose="020B0502040204020203" pitchFamily="18" charset="-34"/>
              </a:rPr>
              <a:t> soldados </a:t>
            </a:r>
            <a:r>
              <a:rPr lang="en-US" sz="2800" b="1" u="sng" dirty="0" err="1">
                <a:latin typeface="Angsana New" panose="020B0502040204020203" pitchFamily="18" charset="-34"/>
                <a:cs typeface="Angsana New" panose="020B0502040204020203" pitchFamily="18" charset="-34"/>
              </a:rPr>
              <a:t>ainda</a:t>
            </a:r>
            <a:r>
              <a:rPr lang="en-US" sz="2800" b="1" u="sng" dirty="0">
                <a:latin typeface="Angsana New" panose="020B0502040204020203" pitchFamily="18" charset="-34"/>
                <a:cs typeface="Angsana New" panose="020B0502040204020203" pitchFamily="18" charset="-34"/>
              </a:rPr>
              <a:t> </a:t>
            </a:r>
            <a:r>
              <a:rPr lang="en-US" sz="2800" b="1" u="sng" dirty="0" err="1">
                <a:latin typeface="Angsana New" panose="020B0502040204020203" pitchFamily="18" charset="-34"/>
                <a:cs typeface="Angsana New" panose="020B0502040204020203" pitchFamily="18" charset="-34"/>
              </a:rPr>
              <a:t>instigavam</a:t>
            </a:r>
            <a:r>
              <a:rPr lang="en-US" sz="2800" b="1" u="sng" dirty="0">
                <a:latin typeface="Angsana New" panose="020B0502040204020203" pitchFamily="18" charset="-34"/>
                <a:cs typeface="Angsana New" panose="020B0502040204020203" pitchFamily="18" charset="-34"/>
              </a:rPr>
              <a:t> </a:t>
            </a:r>
            <a:r>
              <a:rPr lang="en-US" sz="2800" b="1" u="sng" dirty="0" err="1">
                <a:latin typeface="Angsana New" panose="020B0502040204020203" pitchFamily="18" charset="-34"/>
                <a:cs typeface="Angsana New" panose="020B0502040204020203" pitchFamily="18" charset="-34"/>
              </a:rPr>
              <a:t>confrontos</a:t>
            </a:r>
            <a:r>
              <a:rPr lang="en-US" sz="2800" b="1" u="sng" dirty="0">
                <a:latin typeface="Angsana New" panose="020B0502040204020203" pitchFamily="18" charset="-34"/>
                <a:cs typeface="Angsana New" panose="020B0502040204020203" pitchFamily="18" charset="-34"/>
              </a:rPr>
              <a:t> entre </a:t>
            </a:r>
            <a:r>
              <a:rPr lang="en-US" sz="2800" b="1" u="sng" dirty="0" err="1">
                <a:latin typeface="Angsana New" panose="020B0502040204020203" pitchFamily="18" charset="-34"/>
                <a:cs typeface="Angsana New" panose="020B0502040204020203" pitchFamily="18" charset="-34"/>
              </a:rPr>
              <a:t>tribos</a:t>
            </a:r>
            <a:r>
              <a:rPr lang="en-US" sz="2800" b="1" u="sng" dirty="0">
                <a:latin typeface="Angsana New" panose="020B0502040204020203" pitchFamily="18" charset="-34"/>
                <a:cs typeface="Angsana New" panose="020B0502040204020203" pitchFamily="18" charset="-34"/>
              </a:rPr>
              <a:t>. </a:t>
            </a:r>
            <a:r>
              <a:rPr lang="en-US" sz="2800" b="1" u="sng" dirty="0" err="1">
                <a:latin typeface="Angsana New" panose="020B0502040204020203" pitchFamily="18" charset="-34"/>
                <a:cs typeface="Angsana New" panose="020B0502040204020203" pitchFamily="18" charset="-34"/>
              </a:rPr>
              <a:t>Assim</a:t>
            </a:r>
            <a:r>
              <a:rPr lang="en-US" sz="2800" b="1" u="sng" dirty="0">
                <a:latin typeface="Angsana New" panose="020B0502040204020203" pitchFamily="18" charset="-34"/>
                <a:cs typeface="Angsana New" panose="020B0502040204020203" pitchFamily="18" charset="-34"/>
              </a:rPr>
              <a:t>, as </a:t>
            </a:r>
            <a:r>
              <a:rPr lang="en-US" sz="2800" b="1" u="sng" dirty="0" err="1">
                <a:latin typeface="Angsana New" panose="020B0502040204020203" pitchFamily="18" charset="-34"/>
                <a:cs typeface="Angsana New" panose="020B0502040204020203" pitchFamily="18" charset="-34"/>
              </a:rPr>
              <a:t>aldeias</a:t>
            </a:r>
            <a:r>
              <a:rPr lang="en-US" sz="2800" b="1" u="sng" dirty="0">
                <a:latin typeface="Angsana New" panose="020B0502040204020203" pitchFamily="18" charset="-34"/>
                <a:cs typeface="Angsana New" panose="020B0502040204020203" pitchFamily="18" charset="-34"/>
              </a:rPr>
              <a:t> </a:t>
            </a:r>
            <a:r>
              <a:rPr lang="en-US" sz="2800" b="1" u="sng" dirty="0" err="1">
                <a:latin typeface="Angsana New" panose="020B0502040204020203" pitchFamily="18" charset="-34"/>
                <a:cs typeface="Angsana New" panose="020B0502040204020203" pitchFamily="18" charset="-34"/>
              </a:rPr>
              <a:t>provocariam</a:t>
            </a:r>
            <a:r>
              <a:rPr lang="en-US" sz="2800" b="1" u="sng" dirty="0">
                <a:latin typeface="Angsana New" panose="020B0502040204020203" pitchFamily="18" charset="-34"/>
                <a:cs typeface="Angsana New" panose="020B0502040204020203" pitchFamily="18" charset="-34"/>
              </a:rPr>
              <a:t> as </a:t>
            </a:r>
            <a:r>
              <a:rPr lang="en-US" sz="2800" b="1" u="sng" dirty="0" err="1">
                <a:latin typeface="Angsana New" panose="020B0502040204020203" pitchFamily="18" charset="-34"/>
                <a:cs typeface="Angsana New" panose="020B0502040204020203" pitchFamily="18" charset="-34"/>
              </a:rPr>
              <a:t>mortes</a:t>
            </a:r>
            <a:r>
              <a:rPr lang="en-US" sz="2800" b="1" u="sng" dirty="0">
                <a:latin typeface="Angsana New" panose="020B0502040204020203" pitchFamily="18" charset="-34"/>
                <a:cs typeface="Angsana New" panose="020B0502040204020203" pitchFamily="18" charset="-34"/>
              </a:rPr>
              <a:t> entre </a:t>
            </a:r>
            <a:r>
              <a:rPr lang="en-US" sz="2800" b="1" u="sng" dirty="0" err="1">
                <a:latin typeface="Angsana New" panose="020B0502040204020203" pitchFamily="18" charset="-34"/>
                <a:cs typeface="Angsana New" panose="020B0502040204020203" pitchFamily="18" charset="-34"/>
              </a:rPr>
              <a:t>si</a:t>
            </a:r>
            <a:r>
              <a:rPr lang="en-US" sz="2800" b="1" u="sng" dirty="0">
                <a:latin typeface="Angsana New" panose="020B0502040204020203" pitchFamily="18" charset="-34"/>
                <a:cs typeface="Angsana New" panose="020B0502040204020203" pitchFamily="18" charset="-34"/>
              </a:rPr>
              <a:t>. A </a:t>
            </a:r>
            <a:r>
              <a:rPr lang="en-US" sz="2800" b="1" u="sng" dirty="0" err="1">
                <a:latin typeface="Angsana New" panose="020B0502040204020203" pitchFamily="18" charset="-34"/>
                <a:cs typeface="Angsana New" panose="020B0502040204020203" pitchFamily="18" charset="-34"/>
              </a:rPr>
              <a:t>destruição</a:t>
            </a:r>
            <a:r>
              <a:rPr lang="en-US" sz="2800" b="1" u="sng" dirty="0">
                <a:latin typeface="Angsana New" panose="020B0502040204020203" pitchFamily="18" charset="-34"/>
                <a:cs typeface="Angsana New" panose="020B0502040204020203" pitchFamily="18" charset="-34"/>
              </a:rPr>
              <a:t> de </a:t>
            </a:r>
            <a:r>
              <a:rPr lang="en-US" sz="2800" b="1" u="sng" dirty="0" err="1">
                <a:latin typeface="Angsana New" panose="020B0502040204020203" pitchFamily="18" charset="-34"/>
                <a:cs typeface="Angsana New" panose="020B0502040204020203" pitchFamily="18" charset="-34"/>
              </a:rPr>
              <a:t>locais</a:t>
            </a:r>
            <a:r>
              <a:rPr lang="en-US" sz="2800" b="1" u="sng" dirty="0">
                <a:latin typeface="Angsana New" panose="020B0502040204020203" pitchFamily="18" charset="-34"/>
                <a:cs typeface="Angsana New" panose="020B0502040204020203" pitchFamily="18" charset="-34"/>
              </a:rPr>
              <a:t> </a:t>
            </a:r>
            <a:r>
              <a:rPr lang="en-US" sz="2800" b="1" u="sng" dirty="0" err="1">
                <a:latin typeface="Angsana New" panose="020B0502040204020203" pitchFamily="18" charset="-34"/>
                <a:cs typeface="Angsana New" panose="020B0502040204020203" pitchFamily="18" charset="-34"/>
              </a:rPr>
              <a:t>sagrados</a:t>
            </a:r>
            <a:r>
              <a:rPr lang="en-US" sz="2800" b="1" u="sng" dirty="0">
                <a:latin typeface="Angsana New" panose="020B0502040204020203" pitchFamily="18" charset="-34"/>
                <a:cs typeface="Angsana New" panose="020B0502040204020203" pitchFamily="18" charset="-34"/>
              </a:rPr>
              <a:t> e </a:t>
            </a:r>
            <a:r>
              <a:rPr lang="en-US" sz="2800" b="1" u="sng" dirty="0" err="1">
                <a:latin typeface="Angsana New" panose="020B0502040204020203" pitchFamily="18" charset="-34"/>
                <a:cs typeface="Angsana New" panose="020B0502040204020203" pitchFamily="18" charset="-34"/>
              </a:rPr>
              <a:t>até</a:t>
            </a:r>
            <a:r>
              <a:rPr lang="en-US" sz="2800" b="1" u="sng" dirty="0">
                <a:latin typeface="Angsana New" panose="020B0502040204020203" pitchFamily="18" charset="-34"/>
                <a:cs typeface="Angsana New" panose="020B0502040204020203" pitchFamily="18" charset="-34"/>
              </a:rPr>
              <a:t> </a:t>
            </a:r>
            <a:r>
              <a:rPr lang="en-US" sz="2800" b="1" u="sng" dirty="0" err="1">
                <a:latin typeface="Angsana New" panose="020B0502040204020203" pitchFamily="18" charset="-34"/>
                <a:cs typeface="Angsana New" panose="020B0502040204020203" pitchFamily="18" charset="-34"/>
              </a:rPr>
              <a:t>mesmo</a:t>
            </a:r>
            <a:r>
              <a:rPr lang="en-US" sz="2800" b="1" u="sng" dirty="0">
                <a:latin typeface="Angsana New" panose="020B0502040204020203" pitchFamily="18" charset="-34"/>
                <a:cs typeface="Angsana New" panose="020B0502040204020203" pitchFamily="18" charset="-34"/>
              </a:rPr>
              <a:t> </a:t>
            </a:r>
            <a:r>
              <a:rPr lang="en-US" sz="2800" b="1" u="sng" dirty="0" err="1">
                <a:latin typeface="Angsana New" panose="020B0502040204020203" pitchFamily="18" charset="-34"/>
                <a:cs typeface="Angsana New" panose="020B0502040204020203" pitchFamily="18" charset="-34"/>
              </a:rPr>
              <a:t>escravização</a:t>
            </a:r>
            <a:r>
              <a:rPr lang="en-US" sz="2800" b="1" u="sng" dirty="0">
                <a:latin typeface="Angsana New" panose="020B0502040204020203" pitchFamily="18" charset="-34"/>
                <a:cs typeface="Angsana New" panose="020B0502040204020203" pitchFamily="18" charset="-34"/>
              </a:rPr>
              <a:t> dos </a:t>
            </a:r>
            <a:r>
              <a:rPr lang="en-US" sz="2800" b="1" u="sng" dirty="0" err="1">
                <a:latin typeface="Angsana New" panose="020B0502040204020203" pitchFamily="18" charset="-34"/>
                <a:cs typeface="Angsana New" panose="020B0502040204020203" pitchFamily="18" charset="-34"/>
              </a:rPr>
              <a:t>nativos</a:t>
            </a:r>
            <a:r>
              <a:rPr lang="en-US" sz="2800" b="1" u="sng" dirty="0">
                <a:latin typeface="Angsana New" panose="020B0502040204020203" pitchFamily="18" charset="-34"/>
                <a:cs typeface="Angsana New" panose="020B0502040204020203" pitchFamily="18" charset="-34"/>
              </a:rPr>
              <a:t> </a:t>
            </a:r>
            <a:r>
              <a:rPr lang="en-US" sz="2800" b="1" u="sng" dirty="0" err="1">
                <a:latin typeface="Angsana New" panose="020B0502040204020203" pitchFamily="18" charset="-34"/>
                <a:cs typeface="Angsana New" panose="020B0502040204020203" pitchFamily="18" charset="-34"/>
              </a:rPr>
              <a:t>foram</a:t>
            </a:r>
            <a:r>
              <a:rPr lang="en-US" sz="2800" b="1" u="sng" dirty="0">
                <a:latin typeface="Angsana New" panose="020B0502040204020203" pitchFamily="18" charset="-34"/>
                <a:cs typeface="Angsana New" panose="020B0502040204020203" pitchFamily="18" charset="-34"/>
              </a:rPr>
              <a:t> </a:t>
            </a:r>
            <a:r>
              <a:rPr lang="en-US" sz="2800" b="1" u="sng" dirty="0" err="1">
                <a:latin typeface="Angsana New" panose="020B0502040204020203" pitchFamily="18" charset="-34"/>
                <a:cs typeface="Angsana New" panose="020B0502040204020203" pitchFamily="18" charset="-34"/>
              </a:rPr>
              <a:t>práticas</a:t>
            </a:r>
            <a:r>
              <a:rPr lang="en-US" sz="2800" b="1" u="sng" dirty="0">
                <a:latin typeface="Angsana New" panose="020B0502040204020203" pitchFamily="18" charset="-34"/>
                <a:cs typeface="Angsana New" panose="020B0502040204020203" pitchFamily="18" charset="-34"/>
              </a:rPr>
              <a:t> </a:t>
            </a:r>
            <a:r>
              <a:rPr lang="en-US" sz="2800" b="1" u="sng" dirty="0" err="1">
                <a:latin typeface="Angsana New" panose="020B0502040204020203" pitchFamily="18" charset="-34"/>
                <a:cs typeface="Angsana New" panose="020B0502040204020203" pitchFamily="18" charset="-34"/>
              </a:rPr>
              <a:t>comuns</a:t>
            </a:r>
            <a:r>
              <a:rPr lang="en-US" sz="1400" b="1" u="sng" dirty="0"/>
              <a:t>.</a:t>
            </a:r>
            <a:endParaRPr lang="en-US" sz="1400" b="1" dirty="0"/>
          </a:p>
        </p:txBody>
      </p:sp>
      <p:sp>
        <p:nvSpPr>
          <p:cNvPr id="20" name="Rectangle 15">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Espaço Reservado para Conteúdo 6">
            <a:extLst>
              <a:ext uri="{FF2B5EF4-FFF2-40B4-BE49-F238E27FC236}">
                <a16:creationId xmlns:a16="http://schemas.microsoft.com/office/drawing/2014/main" id="{297A8201-3976-DE41-9E6A-0AEB43C12DDC}"/>
              </a:ext>
            </a:extLst>
          </p:cNvPr>
          <p:cNvPicPr>
            <a:picLocks noGrp="1" noChangeAspect="1"/>
          </p:cNvPicPr>
          <p:nvPr>
            <p:ph sz="half" idx="2"/>
          </p:nvPr>
        </p:nvPicPr>
        <p:blipFill rotWithShape="1">
          <a:blip r:embed="rId2"/>
          <a:srcRect l="46357" r="9234"/>
          <a:stretch/>
        </p:blipFill>
        <p:spPr>
          <a:xfrm>
            <a:off x="7612260" y="10"/>
            <a:ext cx="4579739" cy="6857990"/>
          </a:xfrm>
          <a:prstGeom prst="rect">
            <a:avLst/>
          </a:prstGeom>
        </p:spPr>
      </p:pic>
    </p:spTree>
    <p:extLst>
      <p:ext uri="{BB962C8B-B14F-4D97-AF65-F5344CB8AC3E}">
        <p14:creationId xmlns:p14="http://schemas.microsoft.com/office/powerpoint/2010/main" val="1417200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E807223-DF88-4D6D-970E-08919E5E0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3" name="Rectangle 72">
            <a:extLst>
              <a:ext uri="{FF2B5EF4-FFF2-40B4-BE49-F238E27FC236}">
                <a16:creationId xmlns:a16="http://schemas.microsoft.com/office/drawing/2014/main" id="{83B91B61-BFCA-4647-957E-A8269BE46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3806CFE-B91C-9A40-A1C7-9B5222D213A1}"/>
              </a:ext>
            </a:extLst>
          </p:cNvPr>
          <p:cNvSpPr>
            <a:spLocks noGrp="1"/>
          </p:cNvSpPr>
          <p:nvPr>
            <p:ph type="title"/>
          </p:nvPr>
        </p:nvSpPr>
        <p:spPr>
          <a:xfrm>
            <a:off x="5100824" y="685800"/>
            <a:ext cx="6176776" cy="1485900"/>
          </a:xfrm>
        </p:spPr>
        <p:txBody>
          <a:bodyPr vert="horz" lIns="91440" tIns="45720" rIns="91440" bIns="45720" rtlCol="0" anchor="t">
            <a:normAutofit/>
          </a:bodyPr>
          <a:lstStyle/>
          <a:p>
            <a:r>
              <a:rPr lang="en-US"/>
              <a:t>MAORIS - NOVA ZELANDIA </a:t>
            </a:r>
          </a:p>
        </p:txBody>
      </p:sp>
      <p:pic>
        <p:nvPicPr>
          <p:cNvPr id="13314" name="Picture 2" descr="Resultado de imagem para povos maoris">
            <a:extLst>
              <a:ext uri="{FF2B5EF4-FFF2-40B4-BE49-F238E27FC236}">
                <a16:creationId xmlns:a16="http://schemas.microsoft.com/office/drawing/2014/main" id="{5107A945-D8C0-41F1-8A93-629FC1EC8C56}"/>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30135" r="27137" b="2"/>
          <a:stretch/>
        </p:blipFill>
        <p:spPr bwMode="auto">
          <a:xfrm>
            <a:off x="-1" y="10"/>
            <a:ext cx="4373546"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92D1D7C6-1C89-420C-8D35-483654167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ço Reservado para Conteúdo 2">
            <a:extLst>
              <a:ext uri="{FF2B5EF4-FFF2-40B4-BE49-F238E27FC236}">
                <a16:creationId xmlns:a16="http://schemas.microsoft.com/office/drawing/2014/main" id="{2CBF5C29-865A-F141-8AD0-38C7AE876631}"/>
              </a:ext>
            </a:extLst>
          </p:cNvPr>
          <p:cNvSpPr>
            <a:spLocks noGrp="1"/>
          </p:cNvSpPr>
          <p:nvPr>
            <p:ph sz="half" idx="1"/>
          </p:nvPr>
        </p:nvSpPr>
        <p:spPr>
          <a:xfrm>
            <a:off x="5100824" y="2286000"/>
            <a:ext cx="6176776" cy="3581400"/>
          </a:xfrm>
        </p:spPr>
        <p:txBody>
          <a:bodyPr vert="horz" lIns="91440" tIns="45720" rIns="91440" bIns="45720" rtlCol="0">
            <a:normAutofit/>
          </a:bodyPr>
          <a:lstStyle/>
          <a:p>
            <a:r>
              <a:rPr lang="en-US" sz="1700" b="1"/>
              <a:t>Os maoris habitam um país fascinante e há pouco tempo revelado e colonizado, a </a:t>
            </a:r>
            <a:r>
              <a:rPr lang="en-US" sz="1700" b="1">
                <a:hlinkClick r:id="rId3">
                  <a:extLst>
                    <a:ext uri="{A12FA001-AC4F-418D-AE19-62706E023703}">
                      <ahyp:hlinkClr xmlns:ahyp="http://schemas.microsoft.com/office/drawing/2018/hyperlinkcolor" val="tx"/>
                    </a:ext>
                  </a:extLst>
                </a:hlinkClick>
              </a:rPr>
              <a:t>Nova Zelândia, localizada na </a:t>
            </a:r>
            <a:r>
              <a:rPr lang="en-US" sz="1700" b="1">
                <a:hlinkClick r:id="rId4">
                  <a:extLst>
                    <a:ext uri="{A12FA001-AC4F-418D-AE19-62706E023703}">
                      <ahyp:hlinkClr xmlns:ahyp="http://schemas.microsoft.com/office/drawing/2018/hyperlinkcolor" val="tx"/>
                    </a:ext>
                  </a:extLst>
                </a:hlinkClick>
              </a:rPr>
              <a:t>Oceania, também conhecida, segundo alguns estudiosos, como continente australiano. Esta região é composta de ilhas – Ilha do Norte, Ilha do Sul e as menores -, situadas no sudoeste do </a:t>
            </a:r>
            <a:r>
              <a:rPr lang="en-US" sz="1700" b="1">
                <a:hlinkClick r:id="rId5">
                  <a:extLst>
                    <a:ext uri="{A12FA001-AC4F-418D-AE19-62706E023703}">
                      <ahyp:hlinkClr xmlns:ahyp="http://schemas.microsoft.com/office/drawing/2018/hyperlinkcolor" val="tx"/>
                    </a:ext>
                  </a:extLst>
                </a:hlinkClick>
              </a:rPr>
              <a:t>Oceano Pacífico</a:t>
            </a:r>
            <a:r>
              <a:rPr lang="en-US" sz="1700" b="1" u="sng">
                <a:hlinkClick r:id="rId5">
                  <a:extLst>
                    <a:ext uri="{A12FA001-AC4F-418D-AE19-62706E023703}">
                      <ahyp:hlinkClr xmlns:ahyp="http://schemas.microsoft.com/office/drawing/2018/hyperlinkcolor" val="tx"/>
                    </a:ext>
                  </a:extLst>
                </a:hlinkClick>
              </a:rPr>
              <a:t>.</a:t>
            </a:r>
            <a:endParaRPr lang="en-US" sz="1700" b="1"/>
          </a:p>
          <a:p>
            <a:pPr>
              <a:buFont typeface="Franklin Gothic Book" panose="020B0503020102020204" pitchFamily="34" charset="0"/>
              <a:buNone/>
            </a:pPr>
            <a:endParaRPr lang="en-US" sz="1700" b="1"/>
          </a:p>
          <a:p>
            <a:r>
              <a:rPr lang="en-US" sz="1700" b="1"/>
              <a:t>Os maoris cultivam a tradicional arte da tatuagem, sendo a facial a que mais provoca admiração. Segundo a tradição deste povo, quanto mais ilustre for o membro da comunidade, mais espaço de seu rosto é impresso com os sinais tatuados. Estas marcas, portanto, atuam como índices de status social.</a:t>
            </a:r>
          </a:p>
        </p:txBody>
      </p:sp>
    </p:spTree>
    <p:extLst>
      <p:ext uri="{BB962C8B-B14F-4D97-AF65-F5344CB8AC3E}">
        <p14:creationId xmlns:p14="http://schemas.microsoft.com/office/powerpoint/2010/main" val="2158835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ABA7F3F-D56F-4C06-84AC-03FC83B064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715374B5-D7C8-4AA9-BE65-DB7A0CA9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4" name="Freeform 6">
              <a:extLst>
                <a:ext uri="{FF2B5EF4-FFF2-40B4-BE49-F238E27FC236}">
                  <a16:creationId xmlns:a16="http://schemas.microsoft.com/office/drawing/2014/main" id="{C73A7452-ED0F-4903-A620-8D103E556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accent1"/>
            </a:solidFill>
            <a:ln w="0">
              <a:noFill/>
              <a:prstDash val="solid"/>
              <a:round/>
              <a:headEnd/>
              <a:tailEnd/>
            </a:ln>
          </p:spPr>
        </p:sp>
        <p:sp>
          <p:nvSpPr>
            <p:cNvPr id="15" name="Freeform 6">
              <a:extLst>
                <a:ext uri="{FF2B5EF4-FFF2-40B4-BE49-F238E27FC236}">
                  <a16:creationId xmlns:a16="http://schemas.microsoft.com/office/drawing/2014/main" id="{F6A3F6CE-D581-4C37-8822-4F4A68325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2"/>
            </a:solidFill>
            <a:ln w="0">
              <a:noFill/>
              <a:prstDash val="solid"/>
              <a:round/>
              <a:headEnd/>
              <a:tailEnd/>
            </a:ln>
          </p:spPr>
        </p:sp>
      </p:grpSp>
      <p:sp>
        <p:nvSpPr>
          <p:cNvPr id="5" name="Título 4">
            <a:extLst>
              <a:ext uri="{FF2B5EF4-FFF2-40B4-BE49-F238E27FC236}">
                <a16:creationId xmlns:a16="http://schemas.microsoft.com/office/drawing/2014/main" id="{4293BCEC-BFAD-442D-B6AE-B0023D1BEB0C}"/>
              </a:ext>
            </a:extLst>
          </p:cNvPr>
          <p:cNvSpPr>
            <a:spLocks noGrp="1"/>
          </p:cNvSpPr>
          <p:nvPr>
            <p:ph type="ctrTitle"/>
          </p:nvPr>
        </p:nvSpPr>
        <p:spPr>
          <a:xfrm>
            <a:off x="1915128" y="1788454"/>
            <a:ext cx="8361229" cy="2098226"/>
          </a:xfrm>
        </p:spPr>
        <p:txBody>
          <a:bodyPr>
            <a:normAutofit/>
          </a:bodyPr>
          <a:lstStyle/>
          <a:p>
            <a:r>
              <a:rPr lang="pt-BR" dirty="0"/>
              <a:t>ÁSIA </a:t>
            </a:r>
          </a:p>
        </p:txBody>
      </p:sp>
      <p:sp>
        <p:nvSpPr>
          <p:cNvPr id="6" name="Subtítulo 5">
            <a:extLst>
              <a:ext uri="{FF2B5EF4-FFF2-40B4-BE49-F238E27FC236}">
                <a16:creationId xmlns:a16="http://schemas.microsoft.com/office/drawing/2014/main" id="{C8AD2D17-6F6F-4B0A-B927-456BBF34FB83}"/>
              </a:ext>
            </a:extLst>
          </p:cNvPr>
          <p:cNvSpPr>
            <a:spLocks noGrp="1"/>
          </p:cNvSpPr>
          <p:nvPr>
            <p:ph type="subTitle" idx="1"/>
          </p:nvPr>
        </p:nvSpPr>
        <p:spPr>
          <a:xfrm>
            <a:off x="2679906" y="3956279"/>
            <a:ext cx="6831673" cy="1086237"/>
          </a:xfrm>
        </p:spPr>
        <p:txBody>
          <a:bodyPr>
            <a:normAutofit/>
          </a:bodyPr>
          <a:lstStyle/>
          <a:p>
            <a:endParaRPr lang="pt-BR"/>
          </a:p>
        </p:txBody>
      </p:sp>
    </p:spTree>
    <p:extLst>
      <p:ext uri="{BB962C8B-B14F-4D97-AF65-F5344CB8AC3E}">
        <p14:creationId xmlns:p14="http://schemas.microsoft.com/office/powerpoint/2010/main" val="158763669"/>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AC5E17A-76C8-9048-A947-FA5902156196}"/>
              </a:ext>
            </a:extLst>
          </p:cNvPr>
          <p:cNvSpPr>
            <a:spLocks noGrp="1"/>
          </p:cNvSpPr>
          <p:nvPr>
            <p:ph type="title"/>
          </p:nvPr>
        </p:nvSpPr>
        <p:spPr>
          <a:xfrm>
            <a:off x="1105469" y="5423537"/>
            <a:ext cx="9867331" cy="868081"/>
          </a:xfrm>
        </p:spPr>
        <p:txBody>
          <a:bodyPr anchor="ctr">
            <a:normAutofit/>
          </a:bodyPr>
          <a:lstStyle/>
          <a:p>
            <a:r>
              <a:rPr lang="pt-BR"/>
              <a:t>CRESCENTE FÉRTIL </a:t>
            </a:r>
            <a:endParaRPr lang="pt-BR" dirty="0"/>
          </a:p>
        </p:txBody>
      </p:sp>
      <p:sp>
        <p:nvSpPr>
          <p:cNvPr id="15" name="Freeform: Shape 9">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12" name="Freeform: Shape 11">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3" name="Espaço Reservado para Conteúdo 2">
            <a:extLst>
              <a:ext uri="{FF2B5EF4-FFF2-40B4-BE49-F238E27FC236}">
                <a16:creationId xmlns:a16="http://schemas.microsoft.com/office/drawing/2014/main" id="{DF0D168B-08CE-DD4F-9A19-6CD9315F0DC3}"/>
              </a:ext>
            </a:extLst>
          </p:cNvPr>
          <p:cNvSpPr>
            <a:spLocks noGrp="1"/>
          </p:cNvSpPr>
          <p:nvPr>
            <p:ph idx="1"/>
          </p:nvPr>
        </p:nvSpPr>
        <p:spPr>
          <a:xfrm>
            <a:off x="1219201" y="1123486"/>
            <a:ext cx="9639868" cy="3516753"/>
          </a:xfrm>
        </p:spPr>
        <p:txBody>
          <a:bodyPr anchor="ctr">
            <a:normAutofit/>
          </a:bodyPr>
          <a:lstStyle/>
          <a:p>
            <a:r>
              <a:rPr lang="pt-BR" sz="1300" b="1">
                <a:latin typeface="Helvetica-Bold"/>
              </a:rPr>
              <a:t>Significado - o que é, localização geográfica</a:t>
            </a:r>
            <a:r>
              <a:rPr lang="pt-BR" sz="1300" b="1">
                <a:latin typeface="Helvetica" pitchFamily="2" charset="0"/>
              </a:rPr>
              <a:t>O Crescente Fértil é uma região localizada entre o Oriente Médio (vales dos rios Tigre e Eufrates) e nordeste da África (vale do rio Nilo). Ganhou este nome, pois olhando no mapa, a região tem um formato de lua na fase quarto crescente. Já o termo fértil é devido a fertilidade do solo nos vales dos rios Nilo, Tigre e Eufrates. </a:t>
            </a:r>
          </a:p>
          <a:p>
            <a:r>
              <a:rPr lang="pt-BR" sz="1300" b="1">
                <a:latin typeface="Helvetica-Bold"/>
              </a:rPr>
              <a:t>Berço das primeiras civilizações</a:t>
            </a:r>
            <a:r>
              <a:rPr lang="pt-BR" sz="1300" b="1">
                <a:latin typeface="Helvetica" pitchFamily="2" charset="0"/>
              </a:rPr>
              <a:t>Foi na região do crescente fértil que se desenvolveram duas das mais importantes  e antigas civilizações da antiguidade. A civilização egípcia se desenvolveu no vale do rio Nilo, enquanto a </a:t>
            </a:r>
            <a:r>
              <a:rPr lang="pt-BR" sz="1300" b="1" err="1">
                <a:latin typeface="Helvetica" pitchFamily="2" charset="0"/>
              </a:rPr>
              <a:t>mesopotâmica</a:t>
            </a:r>
            <a:r>
              <a:rPr lang="pt-BR" sz="1300" b="1">
                <a:latin typeface="Helvetica" pitchFamily="2" charset="0"/>
              </a:rPr>
              <a:t> no vale entre os rios Tigre e Eufrates. Os rios do Crescente Fértil foram de fundamental importância para o crescimento e desenvolvimento dessas civilizações. Além da agricultura, que era praticada às margens destes rios, estes também serviam como vias de transporte de mercadorias, fonte de alimentos (peixes) e fornecimento de água para o consumo humano e animal. </a:t>
            </a:r>
          </a:p>
          <a:p>
            <a:r>
              <a:rPr lang="pt-BR" sz="1300" b="1">
                <a:latin typeface="Helvetica-Bold"/>
              </a:rPr>
              <a:t>Principais características do Crescente Fértil</a:t>
            </a:r>
            <a:r>
              <a:rPr lang="pt-BR" sz="1300" b="1">
                <a:latin typeface="Helvetica" pitchFamily="2" charset="0"/>
              </a:rPr>
              <a:t>- Solo fértil, ou seja, excelente para a prática agrícola. Os vales ficavam mais férteis quando os rios transbordavam, pois este processo depositava no solo materiais orgânicos (principalmente peixes mortos). - Presença de sistemas de irrigação voltados para a agricultura.</a:t>
            </a:r>
          </a:p>
          <a:p>
            <a:r>
              <a:rPr lang="pt-BR" sz="1300" b="1">
                <a:latin typeface="Helvetica" pitchFamily="2" charset="0"/>
              </a:rPr>
              <a:t>Atualmente, a região do Crescente Fértil é ocupada pelos territórios dos seguintes países: Egito, Líbano, Jordânia, Israel, Síria, Turquia, Irã e Iraque.</a:t>
            </a:r>
            <a:endParaRPr lang="pt-BR" sz="1300" b="1"/>
          </a:p>
        </p:txBody>
      </p:sp>
      <p:sp>
        <p:nvSpPr>
          <p:cNvPr id="14" name="Rectangle 13">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extLst>
      <p:ext uri="{BB962C8B-B14F-4D97-AF65-F5344CB8AC3E}">
        <p14:creationId xmlns:p14="http://schemas.microsoft.com/office/powerpoint/2010/main" val="2523592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89EA62-F38E-4285-A105-C5E1BD3600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8" name="Freeform 6">
              <a:extLst>
                <a:ext uri="{FF2B5EF4-FFF2-40B4-BE49-F238E27FC236}">
                  <a16:creationId xmlns:a16="http://schemas.microsoft.com/office/drawing/2014/main" id="{2CF6E46A-CCCD-4728-B011-E147B2362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9" name="Freeform 6">
              <a:extLst>
                <a:ext uri="{FF2B5EF4-FFF2-40B4-BE49-F238E27FC236}">
                  <a16:creationId xmlns:a16="http://schemas.microsoft.com/office/drawing/2014/main" id="{2E2C684B-30C9-4689-A529-EBF1B8ADB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1" name="Rectangle 10">
            <a:extLst>
              <a:ext uri="{FF2B5EF4-FFF2-40B4-BE49-F238E27FC236}">
                <a16:creationId xmlns:a16="http://schemas.microsoft.com/office/drawing/2014/main" id="{5ABA7F3F-D56F-4C06-84AC-03FC83B064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715374B5-D7C8-4AA9-BE65-DB7A0CA9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4" name="Freeform 6">
              <a:extLst>
                <a:ext uri="{FF2B5EF4-FFF2-40B4-BE49-F238E27FC236}">
                  <a16:creationId xmlns:a16="http://schemas.microsoft.com/office/drawing/2014/main" id="{C73A7452-ED0F-4903-A620-8D103E556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accent1"/>
            </a:solidFill>
            <a:ln w="0">
              <a:noFill/>
              <a:prstDash val="solid"/>
              <a:round/>
              <a:headEnd/>
              <a:tailEnd/>
            </a:ln>
          </p:spPr>
        </p:sp>
        <p:sp>
          <p:nvSpPr>
            <p:cNvPr id="15" name="Freeform 6">
              <a:extLst>
                <a:ext uri="{FF2B5EF4-FFF2-40B4-BE49-F238E27FC236}">
                  <a16:creationId xmlns:a16="http://schemas.microsoft.com/office/drawing/2014/main" id="{F6A3F6CE-D581-4C37-8822-4F4A68325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2"/>
            </a:solidFill>
            <a:ln w="0">
              <a:noFill/>
              <a:prstDash val="solid"/>
              <a:round/>
              <a:headEnd/>
              <a:tailEnd/>
            </a:ln>
          </p:spPr>
        </p:sp>
      </p:grpSp>
      <p:sp>
        <p:nvSpPr>
          <p:cNvPr id="2" name="Título 1">
            <a:extLst>
              <a:ext uri="{FF2B5EF4-FFF2-40B4-BE49-F238E27FC236}">
                <a16:creationId xmlns:a16="http://schemas.microsoft.com/office/drawing/2014/main" id="{F9DEC58F-E90F-4312-A13A-3F29F928C76D}"/>
              </a:ext>
            </a:extLst>
          </p:cNvPr>
          <p:cNvSpPr>
            <a:spLocks noGrp="1"/>
          </p:cNvSpPr>
          <p:nvPr>
            <p:ph type="title"/>
          </p:nvPr>
        </p:nvSpPr>
        <p:spPr>
          <a:xfrm>
            <a:off x="1915128" y="1788454"/>
            <a:ext cx="8361229" cy="2098226"/>
          </a:xfrm>
        </p:spPr>
        <p:txBody>
          <a:bodyPr vert="horz" lIns="91440" tIns="45720" rIns="91440" bIns="45720" rtlCol="0" anchor="b">
            <a:normAutofit/>
          </a:bodyPr>
          <a:lstStyle/>
          <a:p>
            <a:pPr algn="ctr"/>
            <a:r>
              <a:rPr lang="en-US" sz="4500" cap="all"/>
              <a:t>Teoria de povoamento da América</a:t>
            </a:r>
            <a:br>
              <a:rPr lang="en-US" sz="4500" cap="all"/>
            </a:br>
            <a:endParaRPr lang="en-US" sz="4500" cap="all"/>
          </a:p>
        </p:txBody>
      </p:sp>
    </p:spTree>
    <p:extLst>
      <p:ext uri="{BB962C8B-B14F-4D97-AF65-F5344CB8AC3E}">
        <p14:creationId xmlns:p14="http://schemas.microsoft.com/office/powerpoint/2010/main" val="587928575"/>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1C47D4F4-0CFE-4B87-8C7E-3681081D3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5" name="Rectangle 74">
            <a:extLst>
              <a:ext uri="{FF2B5EF4-FFF2-40B4-BE49-F238E27FC236}">
                <a16:creationId xmlns:a16="http://schemas.microsoft.com/office/drawing/2014/main" id="{975DA423-1E6A-406A-9B05-E620EFA1F5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C6CCCEE-4B74-A240-8CEA-F3067B4D0D9D}"/>
              </a:ext>
            </a:extLst>
          </p:cNvPr>
          <p:cNvSpPr>
            <a:spLocks noGrp="1"/>
          </p:cNvSpPr>
          <p:nvPr>
            <p:ph type="title"/>
          </p:nvPr>
        </p:nvSpPr>
        <p:spPr>
          <a:xfrm>
            <a:off x="5100824" y="685800"/>
            <a:ext cx="6176776" cy="1485900"/>
          </a:xfrm>
        </p:spPr>
        <p:txBody>
          <a:bodyPr vert="horz" lIns="91440" tIns="45720" rIns="91440" bIns="45720" rtlCol="0" anchor="t">
            <a:normAutofit/>
          </a:bodyPr>
          <a:lstStyle/>
          <a:p>
            <a:r>
              <a:rPr lang="en-US"/>
              <a:t>MESOPOTAMIA</a:t>
            </a:r>
          </a:p>
        </p:txBody>
      </p:sp>
      <p:pic>
        <p:nvPicPr>
          <p:cNvPr id="12292" name="Picture 4" descr="Resultado de imagem para imagens dos povos sumerios">
            <a:extLst>
              <a:ext uri="{FF2B5EF4-FFF2-40B4-BE49-F238E27FC236}">
                <a16:creationId xmlns:a16="http://schemas.microsoft.com/office/drawing/2014/main" id="{B301EEAD-0D8A-4013-83CF-012B59E40D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387" r="2" b="20546"/>
          <a:stretch/>
        </p:blipFill>
        <p:spPr bwMode="auto">
          <a:xfrm>
            <a:off x="20" y="-1"/>
            <a:ext cx="4373525" cy="3438081"/>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Resultado de imagem para imagens dos povos sumerios">
            <a:extLst>
              <a:ext uri="{FF2B5EF4-FFF2-40B4-BE49-F238E27FC236}">
                <a16:creationId xmlns:a16="http://schemas.microsoft.com/office/drawing/2014/main" id="{D4B9A264-F6DE-41BE-BD35-7998390454A6}"/>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25041" r="7999" b="3"/>
          <a:stretch/>
        </p:blipFill>
        <p:spPr bwMode="auto">
          <a:xfrm>
            <a:off x="20" y="3438457"/>
            <a:ext cx="4373525" cy="3429000"/>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B5408C03-B752-49FB-ABD5-7ED758AE48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ço Reservado para Conteúdo 2">
            <a:extLst>
              <a:ext uri="{FF2B5EF4-FFF2-40B4-BE49-F238E27FC236}">
                <a16:creationId xmlns:a16="http://schemas.microsoft.com/office/drawing/2014/main" id="{DC91DA3B-E9A9-B642-AB9D-3CBB30159424}"/>
              </a:ext>
            </a:extLst>
          </p:cNvPr>
          <p:cNvSpPr>
            <a:spLocks noGrp="1"/>
          </p:cNvSpPr>
          <p:nvPr>
            <p:ph sz="half" idx="1"/>
          </p:nvPr>
        </p:nvSpPr>
        <p:spPr>
          <a:xfrm>
            <a:off x="5100824" y="2286000"/>
            <a:ext cx="6176776" cy="3581400"/>
          </a:xfrm>
        </p:spPr>
        <p:txBody>
          <a:bodyPr vert="horz" lIns="91440" tIns="45720" rIns="91440" bIns="45720" rtlCol="0">
            <a:normAutofit/>
          </a:bodyPr>
          <a:lstStyle/>
          <a:p>
            <a:r>
              <a:rPr lang="en-US" b="1"/>
              <a:t>Mesopotâmia abrigou as primeiras civilizações do planeta, por volta do IV milênio antes de Cristo. O nome Mesopotâmia significa “terra entre rios” em grego, devido a estar localizado entre os rios Tigre e Eufrates. Hoje, nessa região, localiza-se o Iraque. Os povos que habitavam a Mesopotâmia na antiguidade eram: • Os sumérios e acádios – ao sul;• Os babilônios e caldeus – no centro;• Os assírios – ao norte</a:t>
            </a:r>
          </a:p>
        </p:txBody>
      </p:sp>
    </p:spTree>
    <p:extLst>
      <p:ext uri="{BB962C8B-B14F-4D97-AF65-F5344CB8AC3E}">
        <p14:creationId xmlns:p14="http://schemas.microsoft.com/office/powerpoint/2010/main" val="1178297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E807223-DF88-4D6D-970E-08919E5E0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3" name="Rectangle 72">
            <a:extLst>
              <a:ext uri="{FF2B5EF4-FFF2-40B4-BE49-F238E27FC236}">
                <a16:creationId xmlns:a16="http://schemas.microsoft.com/office/drawing/2014/main" id="{83B91B61-BFCA-4647-957E-A8269BE46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7E69E54-C673-064B-9F4A-2D8B5B6D0763}"/>
              </a:ext>
            </a:extLst>
          </p:cNvPr>
          <p:cNvSpPr>
            <a:spLocks noGrp="1"/>
          </p:cNvSpPr>
          <p:nvPr>
            <p:ph type="title"/>
          </p:nvPr>
        </p:nvSpPr>
        <p:spPr>
          <a:xfrm>
            <a:off x="5100824" y="685800"/>
            <a:ext cx="6176776" cy="1485900"/>
          </a:xfrm>
        </p:spPr>
        <p:txBody>
          <a:bodyPr vert="horz" lIns="91440" tIns="45720" rIns="91440" bIns="45720" rtlCol="0" anchor="t">
            <a:normAutofit/>
          </a:bodyPr>
          <a:lstStyle/>
          <a:p>
            <a:r>
              <a:rPr lang="en-US"/>
              <a:t>RIO AMARELO E RIO AZUL - CHINA</a:t>
            </a:r>
          </a:p>
        </p:txBody>
      </p:sp>
      <p:pic>
        <p:nvPicPr>
          <p:cNvPr id="11266" name="Picture 2">
            <a:extLst>
              <a:ext uri="{FF2B5EF4-FFF2-40B4-BE49-F238E27FC236}">
                <a16:creationId xmlns:a16="http://schemas.microsoft.com/office/drawing/2014/main" id="{1EAF9928-50C4-4D95-A331-B4CB4CE9244E}"/>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0531" r="46898" b="1"/>
          <a:stretch/>
        </p:blipFill>
        <p:spPr bwMode="auto">
          <a:xfrm>
            <a:off x="-1" y="10"/>
            <a:ext cx="4373546"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92D1D7C6-1C89-420C-8D35-483654167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ço Reservado para Conteúdo 2">
            <a:extLst>
              <a:ext uri="{FF2B5EF4-FFF2-40B4-BE49-F238E27FC236}">
                <a16:creationId xmlns:a16="http://schemas.microsoft.com/office/drawing/2014/main" id="{286C0BF4-FF58-0444-8414-7780B689E1E7}"/>
              </a:ext>
            </a:extLst>
          </p:cNvPr>
          <p:cNvSpPr>
            <a:spLocks noGrp="1"/>
          </p:cNvSpPr>
          <p:nvPr>
            <p:ph sz="half" idx="1"/>
          </p:nvPr>
        </p:nvSpPr>
        <p:spPr>
          <a:xfrm>
            <a:off x="5100824" y="2286000"/>
            <a:ext cx="6176776" cy="3581400"/>
          </a:xfrm>
        </p:spPr>
        <p:txBody>
          <a:bodyPr vert="horz" lIns="91440" tIns="45720" rIns="91440" bIns="45720" rtlCol="0">
            <a:normAutofit/>
          </a:bodyPr>
          <a:lstStyle/>
          <a:p>
            <a:r>
              <a:rPr lang="en-US" sz="1700" b="1"/>
              <a:t>Os primeiros chineses, estabeleceram-se nas terras férteis do Rio Amarelo, compostas por um sedimento trazido e depositado pelas águas, ao longo de milénios dos planaltos da China central e pelos ventos que vinham dos desertos a oeste. Nesta terra irrigada, os chineses cultivaram painço, hortaliças e frutas nativas, sobretudo ao longo do alto e médio curso do rio. No sector baixo do Rio Amarelo, cultivavam arroz. Durante o terceiro milénio a. C., o excedente de produção favoreceu o estabelecimento de vilarejos permanentes, e em meados daquele milénio havia quase um con­tínuo de povoados e vilas ao longo do rio, dando contorno a um princípio de civilização. </a:t>
            </a:r>
          </a:p>
        </p:txBody>
      </p:sp>
    </p:spTree>
    <p:extLst>
      <p:ext uri="{BB962C8B-B14F-4D97-AF65-F5344CB8AC3E}">
        <p14:creationId xmlns:p14="http://schemas.microsoft.com/office/powerpoint/2010/main" val="3202480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793B903-AB42-42A0-AE97-93D366679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3" name="Rectangle 72">
            <a:extLst>
              <a:ext uri="{FF2B5EF4-FFF2-40B4-BE49-F238E27FC236}">
                <a16:creationId xmlns:a16="http://schemas.microsoft.com/office/drawing/2014/main" id="{1D868099-6145-4BC0-A5EA-74BEF1776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C0B9020-FC8D-CF4A-9F16-5033B72CB217}"/>
              </a:ext>
            </a:extLst>
          </p:cNvPr>
          <p:cNvSpPr>
            <a:spLocks noGrp="1"/>
          </p:cNvSpPr>
          <p:nvPr>
            <p:ph type="title"/>
          </p:nvPr>
        </p:nvSpPr>
        <p:spPr>
          <a:xfrm>
            <a:off x="8471424" y="1110882"/>
            <a:ext cx="3053039" cy="1060817"/>
          </a:xfrm>
        </p:spPr>
        <p:txBody>
          <a:bodyPr vert="horz" lIns="91440" tIns="45720" rIns="91440" bIns="45720" rtlCol="0" anchor="b">
            <a:normAutofit/>
          </a:bodyPr>
          <a:lstStyle/>
          <a:p>
            <a:r>
              <a:rPr lang="en-US" sz="2800" dirty="0"/>
              <a:t>CIVILIZAÇÃO - RIOS GANGES E INDO</a:t>
            </a:r>
          </a:p>
        </p:txBody>
      </p:sp>
      <p:pic>
        <p:nvPicPr>
          <p:cNvPr id="9218" name="Picture 2">
            <a:extLst>
              <a:ext uri="{FF2B5EF4-FFF2-40B4-BE49-F238E27FC236}">
                <a16:creationId xmlns:a16="http://schemas.microsoft.com/office/drawing/2014/main" id="{74E4FBE1-EED6-41A8-9FBF-99040F11C7E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34275" y="1175595"/>
            <a:ext cx="6900380" cy="4506810"/>
          </a:xfrm>
          <a:prstGeom prst="rect">
            <a:avLst/>
          </a:prstGeom>
          <a:noFill/>
          <a:extLst>
            <a:ext uri="{909E8E84-426E-40DD-AFC4-6F175D3DCCD1}">
              <a14:hiddenFill xmlns:a14="http://schemas.microsoft.com/office/drawing/2010/main">
                <a:solidFill>
                  <a:srgbClr val="FFFFFF"/>
                </a:solidFill>
              </a14:hiddenFill>
            </a:ext>
          </a:extLst>
        </p:spPr>
      </p:pic>
      <p:sp>
        <p:nvSpPr>
          <p:cNvPr id="4" name="Espaço Reservado para Conteúdo 3">
            <a:extLst>
              <a:ext uri="{FF2B5EF4-FFF2-40B4-BE49-F238E27FC236}">
                <a16:creationId xmlns:a16="http://schemas.microsoft.com/office/drawing/2014/main" id="{842EC3E9-E7ED-964D-9826-13E21AC93F9E}"/>
              </a:ext>
            </a:extLst>
          </p:cNvPr>
          <p:cNvSpPr>
            <a:spLocks noGrp="1"/>
          </p:cNvSpPr>
          <p:nvPr>
            <p:ph sz="half" idx="2"/>
          </p:nvPr>
        </p:nvSpPr>
        <p:spPr>
          <a:xfrm>
            <a:off x="8285871" y="2171699"/>
            <a:ext cx="3906129" cy="4686301"/>
          </a:xfrm>
        </p:spPr>
        <p:txBody>
          <a:bodyPr vert="horz" lIns="91440" tIns="45720" rIns="91440" bIns="45720" rtlCol="0">
            <a:noAutofit/>
          </a:bodyPr>
          <a:lstStyle/>
          <a:p>
            <a:r>
              <a:rPr lang="en-US" sz="1600" b="1" dirty="0" err="1"/>
              <a:t>Os</a:t>
            </a:r>
            <a:r>
              <a:rPr lang="en-US" sz="1600" b="1" dirty="0"/>
              <a:t> </a:t>
            </a:r>
            <a:r>
              <a:rPr lang="en-US" sz="1600" b="1" dirty="0" err="1"/>
              <a:t>dravidianos</a:t>
            </a:r>
            <a:r>
              <a:rPr lang="en-US" sz="1600" b="1" dirty="0"/>
              <a:t> </a:t>
            </a:r>
            <a:r>
              <a:rPr lang="en-US" sz="1600" b="1" dirty="0" err="1"/>
              <a:t>estavam</a:t>
            </a:r>
            <a:r>
              <a:rPr lang="en-US" sz="1600" b="1" dirty="0"/>
              <a:t> entre </a:t>
            </a:r>
            <a:r>
              <a:rPr lang="en-US" sz="1600" b="1" dirty="0" err="1"/>
              <a:t>os</a:t>
            </a:r>
            <a:r>
              <a:rPr lang="en-US" sz="1600" b="1" dirty="0"/>
              <a:t> </a:t>
            </a:r>
            <a:r>
              <a:rPr lang="en-US" sz="1600" b="1" dirty="0" err="1"/>
              <a:t>primeiros</a:t>
            </a:r>
            <a:r>
              <a:rPr lang="en-US" sz="1600" b="1" dirty="0"/>
              <a:t> </a:t>
            </a:r>
            <a:r>
              <a:rPr lang="en-US" sz="1600" b="1" dirty="0" err="1"/>
              <a:t>povos</a:t>
            </a:r>
            <a:r>
              <a:rPr lang="en-US" sz="1600" b="1" dirty="0"/>
              <a:t> a </a:t>
            </a:r>
            <a:r>
              <a:rPr lang="en-US" sz="1600" b="1" dirty="0" err="1"/>
              <a:t>construírem</a:t>
            </a:r>
            <a:r>
              <a:rPr lang="en-US" sz="1600" b="1" dirty="0"/>
              <a:t> </a:t>
            </a:r>
            <a:r>
              <a:rPr lang="en-US" sz="1600" b="1" dirty="0" err="1"/>
              <a:t>cidades</a:t>
            </a:r>
            <a:r>
              <a:rPr lang="en-US" sz="1600" b="1" dirty="0"/>
              <a:t> e </a:t>
            </a:r>
            <a:r>
              <a:rPr lang="en-US" sz="1600" b="1" dirty="0" err="1"/>
              <a:t>entrarem</a:t>
            </a:r>
            <a:r>
              <a:rPr lang="en-US" sz="1600" b="1" dirty="0"/>
              <a:t> </a:t>
            </a:r>
            <a:r>
              <a:rPr lang="en-US" sz="1600" b="1" dirty="0" err="1"/>
              <a:t>extensivamente</a:t>
            </a:r>
            <a:r>
              <a:rPr lang="en-US" sz="1600" b="1" dirty="0"/>
              <a:t> no </a:t>
            </a:r>
            <a:r>
              <a:rPr lang="en-US" sz="1600" b="1" dirty="0" err="1"/>
              <a:t>negócio</a:t>
            </a:r>
            <a:r>
              <a:rPr lang="en-US" sz="1600" b="1" dirty="0"/>
              <a:t> de </a:t>
            </a:r>
            <a:r>
              <a:rPr lang="en-US" sz="1600" b="1" dirty="0" err="1"/>
              <a:t>exportação</a:t>
            </a:r>
            <a:r>
              <a:rPr lang="en-US" sz="1600" b="1" dirty="0"/>
              <a:t> e </a:t>
            </a:r>
            <a:r>
              <a:rPr lang="en-US" sz="1600" b="1" dirty="0" err="1"/>
              <a:t>importação</a:t>
            </a:r>
            <a:r>
              <a:rPr lang="en-US" sz="1600" b="1" dirty="0"/>
              <a:t>, por terra e mar. Por </a:t>
            </a:r>
            <a:r>
              <a:rPr lang="en-US" sz="1600" b="1" dirty="0" err="1"/>
              <a:t>volta</a:t>
            </a:r>
            <a:r>
              <a:rPr lang="en-US" sz="1600" b="1" dirty="0"/>
              <a:t> de 7000 </a:t>
            </a:r>
            <a:r>
              <a:rPr lang="en-US" sz="1600" b="1" dirty="0" err="1"/>
              <a:t>a.C</a:t>
            </a:r>
            <a:r>
              <a:rPr lang="en-US" sz="1600" b="1" dirty="0"/>
              <a:t>., </a:t>
            </a:r>
            <a:r>
              <a:rPr lang="en-US" sz="1600" b="1" dirty="0" err="1"/>
              <a:t>caravanas</a:t>
            </a:r>
            <a:r>
              <a:rPr lang="en-US" sz="1600" b="1" dirty="0"/>
              <a:t> de </a:t>
            </a:r>
            <a:r>
              <a:rPr lang="en-US" sz="1600" b="1" dirty="0" err="1"/>
              <a:t>camelos</a:t>
            </a:r>
            <a:r>
              <a:rPr lang="en-US" sz="1600" b="1" dirty="0"/>
              <a:t> </a:t>
            </a:r>
            <a:r>
              <a:rPr lang="en-US" sz="1600" b="1" dirty="0" err="1"/>
              <a:t>estavam</a:t>
            </a:r>
            <a:r>
              <a:rPr lang="en-US" sz="1600" b="1" dirty="0"/>
              <a:t> </a:t>
            </a:r>
            <a:r>
              <a:rPr lang="en-US" sz="1600" b="1" dirty="0" err="1"/>
              <a:t>fazendo</a:t>
            </a:r>
            <a:r>
              <a:rPr lang="en-US" sz="1600" b="1" dirty="0"/>
              <a:t> </a:t>
            </a:r>
            <a:r>
              <a:rPr lang="en-US" sz="1600" b="1" dirty="0" err="1"/>
              <a:t>viagens</a:t>
            </a:r>
            <a:r>
              <a:rPr lang="en-US" sz="1600" b="1" dirty="0"/>
              <a:t> </a:t>
            </a:r>
            <a:r>
              <a:rPr lang="en-US" sz="1600" b="1" dirty="0" err="1"/>
              <a:t>regulares</a:t>
            </a:r>
            <a:r>
              <a:rPr lang="en-US" sz="1600" b="1" dirty="0"/>
              <a:t> à </a:t>
            </a:r>
            <a:r>
              <a:rPr lang="en-US" sz="1600" b="1" dirty="0" err="1"/>
              <a:t>distante</a:t>
            </a:r>
            <a:r>
              <a:rPr lang="en-US" sz="1600" b="1" dirty="0"/>
              <a:t> </a:t>
            </a:r>
            <a:r>
              <a:rPr lang="en-US" sz="1600" b="1" dirty="0" err="1"/>
              <a:t>Mesopotâmia</a:t>
            </a:r>
            <a:r>
              <a:rPr lang="en-US" sz="1600" b="1" dirty="0"/>
              <a:t> e </a:t>
            </a:r>
            <a:r>
              <a:rPr lang="en-US" sz="1600" b="1" dirty="0" err="1"/>
              <a:t>os</a:t>
            </a:r>
            <a:r>
              <a:rPr lang="en-US" sz="1600" b="1" dirty="0"/>
              <a:t> </a:t>
            </a:r>
            <a:r>
              <a:rPr lang="en-US" sz="1600" b="1" dirty="0" err="1"/>
              <a:t>navios</a:t>
            </a:r>
            <a:r>
              <a:rPr lang="en-US" sz="1600" b="1" dirty="0"/>
              <a:t> dos </a:t>
            </a:r>
            <a:r>
              <a:rPr lang="en-US" sz="1600" b="1" dirty="0" err="1"/>
              <a:t>dravidianos</a:t>
            </a:r>
            <a:r>
              <a:rPr lang="en-US" sz="1600" b="1" dirty="0"/>
              <a:t> </a:t>
            </a:r>
            <a:r>
              <a:rPr lang="en-US" sz="1600" b="1" dirty="0" err="1"/>
              <a:t>avançaram</a:t>
            </a:r>
            <a:r>
              <a:rPr lang="en-US" sz="1600" b="1" dirty="0"/>
              <a:t> pela costa, </a:t>
            </a:r>
            <a:r>
              <a:rPr lang="en-US" sz="1600" b="1" dirty="0" err="1"/>
              <a:t>atravessando</a:t>
            </a:r>
            <a:r>
              <a:rPr lang="en-US" sz="1600" b="1" dirty="0"/>
              <a:t> o mar da </a:t>
            </a:r>
            <a:r>
              <a:rPr lang="en-US" sz="1600" b="1" dirty="0" err="1"/>
              <a:t>Arábia</a:t>
            </a:r>
            <a:r>
              <a:rPr lang="en-US" sz="1600" b="1" dirty="0"/>
              <a:t>, </a:t>
            </a:r>
            <a:r>
              <a:rPr lang="en-US" sz="1600" b="1" dirty="0" err="1"/>
              <a:t>até</a:t>
            </a:r>
            <a:r>
              <a:rPr lang="en-US" sz="1600" b="1" dirty="0"/>
              <a:t> as </a:t>
            </a:r>
            <a:r>
              <a:rPr lang="en-US" sz="1600" b="1" dirty="0" err="1"/>
              <a:t>cidades</a:t>
            </a:r>
            <a:r>
              <a:rPr lang="en-US" sz="1600" b="1" dirty="0"/>
              <a:t> </a:t>
            </a:r>
            <a:r>
              <a:rPr lang="en-US" sz="1600" b="1" dirty="0" err="1"/>
              <a:t>sumérias</a:t>
            </a:r>
            <a:r>
              <a:rPr lang="en-US" sz="1600" b="1" dirty="0"/>
              <a:t> do </a:t>
            </a:r>
            <a:r>
              <a:rPr lang="en-US" sz="1600" b="1" dirty="0" err="1"/>
              <a:t>golfo</a:t>
            </a:r>
            <a:r>
              <a:rPr lang="en-US" sz="1600" b="1" dirty="0"/>
              <a:t> </a:t>
            </a:r>
            <a:r>
              <a:rPr lang="en-US" sz="1600" b="1" dirty="0" err="1"/>
              <a:t>Pérsico</a:t>
            </a:r>
            <a:r>
              <a:rPr lang="en-US" sz="1600" b="1" dirty="0"/>
              <a:t>, e </a:t>
            </a:r>
            <a:r>
              <a:rPr lang="en-US" sz="1600" b="1" dirty="0" err="1"/>
              <a:t>aventurando</a:t>
            </a:r>
            <a:r>
              <a:rPr lang="en-US" sz="1600" b="1" dirty="0"/>
              <a:t>-se </a:t>
            </a:r>
            <a:r>
              <a:rPr lang="en-US" sz="1600" b="1" dirty="0" err="1"/>
              <a:t>pelas</a:t>
            </a:r>
            <a:r>
              <a:rPr lang="en-US" sz="1600" b="1" dirty="0"/>
              <a:t> </a:t>
            </a:r>
            <a:r>
              <a:rPr lang="en-US" sz="1600" b="1" dirty="0" err="1"/>
              <a:t>águas</a:t>
            </a:r>
            <a:r>
              <a:rPr lang="en-US" sz="1600" b="1" dirty="0"/>
              <a:t> da </a:t>
            </a:r>
            <a:r>
              <a:rPr lang="en-US" sz="1600" b="1" dirty="0" err="1"/>
              <a:t>baía</a:t>
            </a:r>
            <a:r>
              <a:rPr lang="en-US" sz="1600" b="1" dirty="0"/>
              <a:t> de </a:t>
            </a:r>
            <a:r>
              <a:rPr lang="en-US" sz="1600" b="1" dirty="0" err="1"/>
              <a:t>Bengala</a:t>
            </a:r>
            <a:r>
              <a:rPr lang="en-US" sz="1600" b="1" dirty="0"/>
              <a:t> </a:t>
            </a:r>
            <a:r>
              <a:rPr lang="en-US" sz="1600" b="1" dirty="0" err="1"/>
              <a:t>até</a:t>
            </a:r>
            <a:r>
              <a:rPr lang="en-US" sz="1600" b="1" dirty="0"/>
              <a:t> as </a:t>
            </a:r>
            <a:r>
              <a:rPr lang="en-US" sz="1600" b="1" dirty="0" err="1"/>
              <a:t>Índias</a:t>
            </a:r>
            <a:r>
              <a:rPr lang="en-US" sz="1600" b="1" dirty="0"/>
              <a:t> </a:t>
            </a:r>
            <a:r>
              <a:rPr lang="en-US" sz="1600" b="1" dirty="0" err="1"/>
              <a:t>Orientais</a:t>
            </a:r>
            <a:r>
              <a:rPr lang="en-US" sz="1600" b="1" dirty="0"/>
              <a:t>. Um </a:t>
            </a:r>
            <a:r>
              <a:rPr lang="en-US" sz="1600" b="1" dirty="0" err="1"/>
              <a:t>alfabeto</a:t>
            </a:r>
            <a:r>
              <a:rPr lang="en-US" sz="1600" b="1" dirty="0"/>
              <a:t>, junto com a </a:t>
            </a:r>
            <a:r>
              <a:rPr lang="en-US" sz="1600" b="1" dirty="0" err="1"/>
              <a:t>arte</a:t>
            </a:r>
            <a:r>
              <a:rPr lang="en-US" sz="1600" b="1" dirty="0"/>
              <a:t> de </a:t>
            </a:r>
            <a:r>
              <a:rPr lang="en-US" sz="1600" b="1" dirty="0" err="1"/>
              <a:t>escrever</a:t>
            </a:r>
            <a:r>
              <a:rPr lang="en-US" sz="1600" b="1" dirty="0"/>
              <a:t>, </a:t>
            </a:r>
            <a:r>
              <a:rPr lang="en-US" sz="1600" b="1" dirty="0" err="1"/>
              <a:t>foi</a:t>
            </a:r>
            <a:r>
              <a:rPr lang="en-US" sz="1600" b="1" dirty="0"/>
              <a:t> </a:t>
            </a:r>
            <a:r>
              <a:rPr lang="en-US" sz="1600" b="1" dirty="0" err="1"/>
              <a:t>importado</a:t>
            </a:r>
            <a:r>
              <a:rPr lang="en-US" sz="1600" b="1" dirty="0"/>
              <a:t> da </a:t>
            </a:r>
            <a:r>
              <a:rPr lang="en-US" sz="1600" b="1" dirty="0" err="1"/>
              <a:t>Suméria</a:t>
            </a:r>
            <a:r>
              <a:rPr lang="en-US" sz="1600" b="1" dirty="0"/>
              <a:t> por </a:t>
            </a:r>
            <a:r>
              <a:rPr lang="en-US" sz="1600" b="1" dirty="0" err="1"/>
              <a:t>esses</a:t>
            </a:r>
            <a:r>
              <a:rPr lang="en-US" sz="1600" b="1" dirty="0"/>
              <a:t> </a:t>
            </a:r>
            <a:r>
              <a:rPr lang="en-US" sz="1600" b="1" dirty="0" err="1"/>
              <a:t>navegantes</a:t>
            </a:r>
            <a:r>
              <a:rPr lang="en-US" sz="1600" b="1" dirty="0"/>
              <a:t> e </a:t>
            </a:r>
            <a:r>
              <a:rPr lang="en-US" sz="1600" b="1" dirty="0" err="1"/>
              <a:t>mercadores</a:t>
            </a:r>
            <a:r>
              <a:rPr lang="en-US" sz="1600" b="1" dirty="0"/>
              <a:t>.</a:t>
            </a:r>
          </a:p>
        </p:txBody>
      </p:sp>
      <p:sp>
        <p:nvSpPr>
          <p:cNvPr id="75" name="Freeform 6">
            <a:extLst>
              <a:ext uri="{FF2B5EF4-FFF2-40B4-BE49-F238E27FC236}">
                <a16:creationId xmlns:a16="http://schemas.microsoft.com/office/drawing/2014/main" id="{CC1026F7-DECB-49B4-A565-518BBA445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351980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ABA7F3F-D56F-4C06-84AC-03FC83B064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715374B5-D7C8-4AA9-BE65-DB7A0CA9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4" name="Freeform 6">
              <a:extLst>
                <a:ext uri="{FF2B5EF4-FFF2-40B4-BE49-F238E27FC236}">
                  <a16:creationId xmlns:a16="http://schemas.microsoft.com/office/drawing/2014/main" id="{C73A7452-ED0F-4903-A620-8D103E556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accent1"/>
            </a:solidFill>
            <a:ln w="0">
              <a:noFill/>
              <a:prstDash val="solid"/>
              <a:round/>
              <a:headEnd/>
              <a:tailEnd/>
            </a:ln>
          </p:spPr>
        </p:sp>
        <p:sp>
          <p:nvSpPr>
            <p:cNvPr id="15" name="Freeform 6">
              <a:extLst>
                <a:ext uri="{FF2B5EF4-FFF2-40B4-BE49-F238E27FC236}">
                  <a16:creationId xmlns:a16="http://schemas.microsoft.com/office/drawing/2014/main" id="{F6A3F6CE-D581-4C37-8822-4F4A68325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2"/>
            </a:solidFill>
            <a:ln w="0">
              <a:noFill/>
              <a:prstDash val="solid"/>
              <a:round/>
              <a:headEnd/>
              <a:tailEnd/>
            </a:ln>
          </p:spPr>
        </p:sp>
      </p:grpSp>
      <p:sp>
        <p:nvSpPr>
          <p:cNvPr id="5" name="Título 4">
            <a:extLst>
              <a:ext uri="{FF2B5EF4-FFF2-40B4-BE49-F238E27FC236}">
                <a16:creationId xmlns:a16="http://schemas.microsoft.com/office/drawing/2014/main" id="{C925AA8A-EDEA-4252-B223-45A622E7B28B}"/>
              </a:ext>
            </a:extLst>
          </p:cNvPr>
          <p:cNvSpPr>
            <a:spLocks noGrp="1"/>
          </p:cNvSpPr>
          <p:nvPr>
            <p:ph type="ctrTitle"/>
          </p:nvPr>
        </p:nvSpPr>
        <p:spPr>
          <a:xfrm>
            <a:off x="1915128" y="1788454"/>
            <a:ext cx="8361229" cy="2098226"/>
          </a:xfrm>
        </p:spPr>
        <p:txBody>
          <a:bodyPr>
            <a:normAutofit/>
          </a:bodyPr>
          <a:lstStyle/>
          <a:p>
            <a:r>
              <a:rPr lang="pt-BR" dirty="0"/>
              <a:t>EUROPA</a:t>
            </a:r>
          </a:p>
        </p:txBody>
      </p:sp>
      <p:sp>
        <p:nvSpPr>
          <p:cNvPr id="6" name="Subtítulo 5">
            <a:extLst>
              <a:ext uri="{FF2B5EF4-FFF2-40B4-BE49-F238E27FC236}">
                <a16:creationId xmlns:a16="http://schemas.microsoft.com/office/drawing/2014/main" id="{B6609BAF-8119-4D1D-BEB0-95F434E6816D}"/>
              </a:ext>
            </a:extLst>
          </p:cNvPr>
          <p:cNvSpPr>
            <a:spLocks noGrp="1"/>
          </p:cNvSpPr>
          <p:nvPr>
            <p:ph type="subTitle" idx="1"/>
          </p:nvPr>
        </p:nvSpPr>
        <p:spPr>
          <a:xfrm>
            <a:off x="2679906" y="3956279"/>
            <a:ext cx="6831673" cy="1086237"/>
          </a:xfrm>
        </p:spPr>
        <p:txBody>
          <a:bodyPr>
            <a:normAutofit/>
          </a:bodyPr>
          <a:lstStyle/>
          <a:p>
            <a:endParaRPr lang="pt-BR"/>
          </a:p>
        </p:txBody>
      </p:sp>
    </p:spTree>
    <p:extLst>
      <p:ext uri="{BB962C8B-B14F-4D97-AF65-F5344CB8AC3E}">
        <p14:creationId xmlns:p14="http://schemas.microsoft.com/office/powerpoint/2010/main" val="2509387727"/>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E807223-DF88-4D6D-970E-08919E5E0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83B91B61-BFCA-4647-957E-A8269BE46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B4B83BB-9D9C-8C43-AA1E-6EE3148171EB}"/>
              </a:ext>
            </a:extLst>
          </p:cNvPr>
          <p:cNvSpPr>
            <a:spLocks noGrp="1"/>
          </p:cNvSpPr>
          <p:nvPr>
            <p:ph type="title"/>
          </p:nvPr>
        </p:nvSpPr>
        <p:spPr>
          <a:xfrm>
            <a:off x="5100824" y="685800"/>
            <a:ext cx="6176776" cy="1485900"/>
          </a:xfrm>
        </p:spPr>
        <p:txBody>
          <a:bodyPr vert="horz" lIns="91440" tIns="45720" rIns="91440" bIns="45720" rtlCol="0" anchor="t">
            <a:normAutofit/>
          </a:bodyPr>
          <a:lstStyle/>
          <a:p>
            <a:r>
              <a:rPr lang="en-US" dirty="0"/>
              <a:t>CIVILIZAÇÃO GREGA</a:t>
            </a:r>
          </a:p>
        </p:txBody>
      </p:sp>
      <p:pic>
        <p:nvPicPr>
          <p:cNvPr id="5" name="Content Placeholder 4" descr="Resultado de imagem para grecia antiga">
            <a:extLst>
              <a:ext uri="{FF2B5EF4-FFF2-40B4-BE49-F238E27FC236}">
                <a16:creationId xmlns:a16="http://schemas.microsoft.com/office/drawing/2014/main" id="{70F994AA-9366-497D-8307-A6C717DC203F}"/>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5303" r="38825"/>
          <a:stretch/>
        </p:blipFill>
        <p:spPr bwMode="auto">
          <a:xfrm>
            <a:off x="-1" y="10"/>
            <a:ext cx="4373546" cy="685799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92D1D7C6-1C89-420C-8D35-483654167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ço Reservado para Conteúdo 2">
            <a:extLst>
              <a:ext uri="{FF2B5EF4-FFF2-40B4-BE49-F238E27FC236}">
                <a16:creationId xmlns:a16="http://schemas.microsoft.com/office/drawing/2014/main" id="{C81C2D29-6F0B-914B-8D0E-728CFF9BE86C}"/>
              </a:ext>
            </a:extLst>
          </p:cNvPr>
          <p:cNvSpPr>
            <a:spLocks noGrp="1"/>
          </p:cNvSpPr>
          <p:nvPr>
            <p:ph sz="half" idx="1"/>
          </p:nvPr>
        </p:nvSpPr>
        <p:spPr>
          <a:xfrm>
            <a:off x="5100824" y="2286000"/>
            <a:ext cx="6176776" cy="3581400"/>
          </a:xfrm>
        </p:spPr>
        <p:txBody>
          <a:bodyPr vert="horz" lIns="91440" tIns="45720" rIns="91440" bIns="45720" rtlCol="0">
            <a:normAutofit/>
          </a:bodyPr>
          <a:lstStyle/>
          <a:p>
            <a:r>
              <a:rPr lang="en-US" b="1"/>
              <a:t>A Grécia Antiga abrangia os povos que habitavam a bacia do mar Egeu e as ilhas ao redor, e durou desde o surgimento da civilização minoana, na Idade do Bronze, até a sua tomada pelos romanos, em 146 a.C.</a:t>
            </a:r>
          </a:p>
          <a:p>
            <a:r>
              <a:rPr lang="en-US" b="1"/>
              <a:t>A partir de 500 a.C. a cultura grega influenciou de tal forma o mundo mediterrâneo que, sem exagero, acabou por constituir um dos mais sólidos fundamentos de toda a Civilização Ocidental.</a:t>
            </a:r>
          </a:p>
          <a:p>
            <a:endParaRPr lang="en-US"/>
          </a:p>
        </p:txBody>
      </p:sp>
    </p:spTree>
    <p:extLst>
      <p:ext uri="{BB962C8B-B14F-4D97-AF65-F5344CB8AC3E}">
        <p14:creationId xmlns:p14="http://schemas.microsoft.com/office/powerpoint/2010/main" val="1090046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sultado de imagem para civilizalçao grega">
            <a:extLst>
              <a:ext uri="{FF2B5EF4-FFF2-40B4-BE49-F238E27FC236}">
                <a16:creationId xmlns:a16="http://schemas.microsoft.com/office/drawing/2014/main" id="{E2B69C30-076C-428F-BC66-DE96A87710D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14400" y="2605088"/>
            <a:ext cx="5181600" cy="2205423"/>
          </a:xfrm>
          <a:prstGeom prst="rect">
            <a:avLst/>
          </a:prstGeom>
          <a:noFill/>
          <a:extLst>
            <a:ext uri="{909E8E84-426E-40DD-AFC4-6F175D3DCCD1}">
              <a14:hiddenFill xmlns:a14="http://schemas.microsoft.com/office/drawing/2010/main">
                <a:solidFill>
                  <a:srgbClr val="FFFFFF"/>
                </a:solidFill>
              </a14:hiddenFill>
            </a:ext>
          </a:extLst>
        </p:spPr>
      </p:pic>
      <p:sp>
        <p:nvSpPr>
          <p:cNvPr id="4" name="Espaço Reservado para Conteúdo 3">
            <a:extLst>
              <a:ext uri="{FF2B5EF4-FFF2-40B4-BE49-F238E27FC236}">
                <a16:creationId xmlns:a16="http://schemas.microsoft.com/office/drawing/2014/main" id="{46490ABF-14C3-1344-A917-2432FAE59D44}"/>
              </a:ext>
            </a:extLst>
          </p:cNvPr>
          <p:cNvSpPr>
            <a:spLocks noGrp="1"/>
          </p:cNvSpPr>
          <p:nvPr>
            <p:ph sz="half" idx="2"/>
          </p:nvPr>
        </p:nvSpPr>
        <p:spPr>
          <a:xfrm>
            <a:off x="6525402" y="254000"/>
            <a:ext cx="5331318" cy="6380480"/>
          </a:xfrm>
        </p:spPr>
        <p:txBody>
          <a:bodyPr>
            <a:normAutofit fontScale="47500" lnSpcReduction="20000"/>
          </a:bodyPr>
          <a:lstStyle/>
          <a:p>
            <a:r>
              <a:rPr lang="pt-BR" sz="4200" b="1" dirty="0">
                <a:latin typeface="+mj-lt"/>
              </a:rPr>
              <a:t>Herdeiros dos cretenses e fenícios na arte de navegar, aperfeiçoaram e construíram barcos, adaptando-os de acordo com seus objetivos, seja para transporte, comércio ou competições.</a:t>
            </a:r>
          </a:p>
          <a:p>
            <a:r>
              <a:rPr lang="pt-BR" sz="4200" b="1" dirty="0">
                <a:latin typeface="+mj-lt"/>
              </a:rPr>
              <a:t>Inventaram a âncora, aperfeiçoando-a de tal maneira que até hoje é utilizada, sem grandes modificações.</a:t>
            </a:r>
          </a:p>
          <a:p>
            <a:r>
              <a:rPr lang="pt-BR" sz="4200" b="1" dirty="0">
                <a:latin typeface="+mj-lt"/>
              </a:rPr>
              <a:t>Quanto a moeda, foi aperfeiçoada e transformada pelos gregos em instrumento normal de troca expandindo-a por toda a parte.</a:t>
            </a:r>
          </a:p>
          <a:p>
            <a:r>
              <a:rPr lang="pt-BR" sz="4200" b="1" dirty="0">
                <a:latin typeface="+mj-lt"/>
              </a:rPr>
              <a:t>Os gregos inventaram e construíram o relógio de sol. Foi um sábio grego (Arquimedes) nascido em Siracusa, que estabeleceu o princípio geral da alavanca, inventou o parafuso e porca, a roldana, as engrenagens, entre outras.</a:t>
            </a:r>
          </a:p>
          <a:p>
            <a:r>
              <a:rPr lang="pt-BR" sz="4200" b="1" dirty="0">
                <a:latin typeface="+mj-lt"/>
              </a:rPr>
              <a:t>A ciência desenvolveu-se devido aos grandes filósofos gregos, homens que se dedicavam ao estudo de vários ramos do conhecimento humano (Física, Matemática, Astronomia, </a:t>
            </a:r>
            <a:r>
              <a:rPr lang="pt-BR" sz="4200" b="1" dirty="0" err="1">
                <a:latin typeface="+mj-lt"/>
              </a:rPr>
              <a:t>etc</a:t>
            </a:r>
            <a:r>
              <a:rPr lang="pt-BR" sz="4200" b="1" dirty="0">
                <a:latin typeface="+mj-lt"/>
              </a:rPr>
              <a:t>…) assim sendo, a filosofia (literalmente: amor a sabedoria) englobava todas essas ciências.</a:t>
            </a:r>
          </a:p>
          <a:p>
            <a:endParaRPr lang="pt-BR" dirty="0"/>
          </a:p>
        </p:txBody>
      </p:sp>
    </p:spTree>
    <p:extLst>
      <p:ext uri="{BB962C8B-B14F-4D97-AF65-F5344CB8AC3E}">
        <p14:creationId xmlns:p14="http://schemas.microsoft.com/office/powerpoint/2010/main" val="953270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0E807223-DF88-4D6D-970E-08919E5E0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83" name="Rectangle 82">
            <a:extLst>
              <a:ext uri="{FF2B5EF4-FFF2-40B4-BE49-F238E27FC236}">
                <a16:creationId xmlns:a16="http://schemas.microsoft.com/office/drawing/2014/main" id="{83B91B61-BFCA-4647-957E-A8269BE46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C182252-540A-3A49-A37F-FB1268962532}"/>
              </a:ext>
            </a:extLst>
          </p:cNvPr>
          <p:cNvSpPr>
            <a:spLocks noGrp="1"/>
          </p:cNvSpPr>
          <p:nvPr>
            <p:ph type="title"/>
          </p:nvPr>
        </p:nvSpPr>
        <p:spPr>
          <a:xfrm>
            <a:off x="5100824" y="685800"/>
            <a:ext cx="6176776" cy="1485900"/>
          </a:xfrm>
        </p:spPr>
        <p:txBody>
          <a:bodyPr vert="horz" lIns="91440" tIns="45720" rIns="91440" bIns="45720" rtlCol="0" anchor="t">
            <a:normAutofit/>
          </a:bodyPr>
          <a:lstStyle/>
          <a:p>
            <a:r>
              <a:rPr lang="en-US"/>
              <a:t>ROMA ANTIGA</a:t>
            </a:r>
          </a:p>
        </p:txBody>
      </p:sp>
      <p:pic>
        <p:nvPicPr>
          <p:cNvPr id="7180" name="Picture 12" descr="Resultado de imagem para imperio romano">
            <a:extLst>
              <a:ext uri="{FF2B5EF4-FFF2-40B4-BE49-F238E27FC236}">
                <a16:creationId xmlns:a16="http://schemas.microsoft.com/office/drawing/2014/main" id="{5D50BF80-3945-41E5-9B3C-0F5A58F72603}"/>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5894" r="40625"/>
          <a:stretch/>
        </p:blipFill>
        <p:spPr bwMode="auto">
          <a:xfrm>
            <a:off x="-1" y="10"/>
            <a:ext cx="4373546" cy="6857990"/>
          </a:xfrm>
          <a:prstGeom prst="rect">
            <a:avLst/>
          </a:prstGeom>
          <a:noFill/>
          <a:extLst>
            <a:ext uri="{909E8E84-426E-40DD-AFC4-6F175D3DCCD1}">
              <a14:hiddenFill xmlns:a14="http://schemas.microsoft.com/office/drawing/2010/main">
                <a:solidFill>
                  <a:srgbClr val="FFFFFF"/>
                </a:solidFill>
              </a14:hiddenFill>
            </a:ext>
          </a:extLst>
        </p:spPr>
      </p:pic>
      <p:sp>
        <p:nvSpPr>
          <p:cNvPr id="85" name="Rectangle 84">
            <a:extLst>
              <a:ext uri="{FF2B5EF4-FFF2-40B4-BE49-F238E27FC236}">
                <a16:creationId xmlns:a16="http://schemas.microsoft.com/office/drawing/2014/main" id="{92D1D7C6-1C89-420C-8D35-483654167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ço Reservado para Conteúdo 2">
            <a:extLst>
              <a:ext uri="{FF2B5EF4-FFF2-40B4-BE49-F238E27FC236}">
                <a16:creationId xmlns:a16="http://schemas.microsoft.com/office/drawing/2014/main" id="{F6206636-3E96-534D-814D-3E550D586179}"/>
              </a:ext>
            </a:extLst>
          </p:cNvPr>
          <p:cNvSpPr>
            <a:spLocks noGrp="1"/>
          </p:cNvSpPr>
          <p:nvPr>
            <p:ph sz="half" idx="1"/>
          </p:nvPr>
        </p:nvSpPr>
        <p:spPr>
          <a:xfrm>
            <a:off x="5100824" y="2286000"/>
            <a:ext cx="6176776" cy="3581400"/>
          </a:xfrm>
        </p:spPr>
        <p:txBody>
          <a:bodyPr vert="horz" lIns="91440" tIns="45720" rIns="91440" bIns="45720" rtlCol="0">
            <a:normAutofit/>
          </a:bodyPr>
          <a:lstStyle/>
          <a:p>
            <a:r>
              <a:rPr lang="en-US" b="1"/>
              <a:t>Legado Romano</a:t>
            </a:r>
            <a:endParaRPr lang="en-US"/>
          </a:p>
          <a:p>
            <a:r>
              <a:rPr lang="en-US" b="1"/>
              <a:t>Muitos aspectos culturais, científicos, artísticos e linguísticos romanos chegaram até os dias de hoje, enriquecendo a cultura ocidental. Podemos destacar como exemplos deste legado: o Direito Romano, técnicas de arquitetura, línguas latinas originárias do Latim (Português, Francês, Espanhol e Italiano), técnicas de artes plásticas, filosofia e literatura.</a:t>
            </a:r>
          </a:p>
          <a:p>
            <a:endParaRPr lang="en-US"/>
          </a:p>
        </p:txBody>
      </p:sp>
    </p:spTree>
    <p:extLst>
      <p:ext uri="{BB962C8B-B14F-4D97-AF65-F5344CB8AC3E}">
        <p14:creationId xmlns:p14="http://schemas.microsoft.com/office/powerpoint/2010/main" val="2869422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1C47D4F4-0CFE-4B87-8C7E-3681081D3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5" name="Rectangle 74">
            <a:extLst>
              <a:ext uri="{FF2B5EF4-FFF2-40B4-BE49-F238E27FC236}">
                <a16:creationId xmlns:a16="http://schemas.microsoft.com/office/drawing/2014/main" id="{48C110B4-D26A-44C6-8576-236CA24E9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585E960-4BC6-4588-8FF3-A2277F47BF21}"/>
              </a:ext>
            </a:extLst>
          </p:cNvPr>
          <p:cNvSpPr>
            <a:spLocks noGrp="1"/>
          </p:cNvSpPr>
          <p:nvPr>
            <p:ph type="title"/>
          </p:nvPr>
        </p:nvSpPr>
        <p:spPr>
          <a:xfrm>
            <a:off x="1021750" y="4531058"/>
            <a:ext cx="4913384" cy="1683474"/>
          </a:xfrm>
        </p:spPr>
        <p:txBody>
          <a:bodyPr vert="horz" lIns="91440" tIns="45720" rIns="91440" bIns="45720" rtlCol="0" anchor="t">
            <a:normAutofit/>
          </a:bodyPr>
          <a:lstStyle/>
          <a:p>
            <a:r>
              <a:rPr lang="en-US"/>
              <a:t>VIKINGS</a:t>
            </a:r>
          </a:p>
        </p:txBody>
      </p:sp>
      <p:pic>
        <p:nvPicPr>
          <p:cNvPr id="6146" name="Picture 2" descr="Resultado de imagem para povos nordicos vikings">
            <a:extLst>
              <a:ext uri="{FF2B5EF4-FFF2-40B4-BE49-F238E27FC236}">
                <a16:creationId xmlns:a16="http://schemas.microsoft.com/office/drawing/2014/main" id="{86CF62E8-9DB6-40A1-AC65-5B189363FB5C}"/>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2584" b="39578"/>
          <a:stretch/>
        </p:blipFill>
        <p:spPr bwMode="auto">
          <a:xfrm>
            <a:off x="1" y="10"/>
            <a:ext cx="6050279" cy="373265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esultado de imagem para povos nordicos vikings">
            <a:extLst>
              <a:ext uri="{FF2B5EF4-FFF2-40B4-BE49-F238E27FC236}">
                <a16:creationId xmlns:a16="http://schemas.microsoft.com/office/drawing/2014/main" id="{6FED0C26-1EB8-449F-BE8E-CC68003720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575" r="2" b="2"/>
          <a:stretch/>
        </p:blipFill>
        <p:spPr bwMode="auto">
          <a:xfrm>
            <a:off x="6138672" y="10"/>
            <a:ext cx="6050280" cy="3732653"/>
          </a:xfrm>
          <a:prstGeom prst="rect">
            <a:avLst/>
          </a:prstGeom>
          <a:noFill/>
          <a:extLst>
            <a:ext uri="{909E8E84-426E-40DD-AFC4-6F175D3DCCD1}">
              <a14:hiddenFill xmlns:a14="http://schemas.microsoft.com/office/drawing/2010/main">
                <a:solidFill>
                  <a:srgbClr val="FFFFFF"/>
                </a:solidFill>
              </a14:hiddenFill>
            </a:ext>
          </a:extLst>
        </p:spPr>
      </p:pic>
      <p:sp>
        <p:nvSpPr>
          <p:cNvPr id="77" name="Freeform: Shape 76">
            <a:extLst>
              <a:ext uri="{FF2B5EF4-FFF2-40B4-BE49-F238E27FC236}">
                <a16:creationId xmlns:a16="http://schemas.microsoft.com/office/drawing/2014/main" id="{5BFD4DBB-3229-4DF6-A68A-CD91F83258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434936" y="4030294"/>
            <a:ext cx="1957171" cy="1103687"/>
          </a:xfrm>
          <a:custGeom>
            <a:avLst/>
            <a:gdLst>
              <a:gd name="connsiteX0" fmla="*/ 2017702 w 2017702"/>
              <a:gd name="connsiteY0" fmla="*/ 1137821 h 1137821"/>
              <a:gd name="connsiteX1" fmla="*/ 404 w 2017702"/>
              <a:gd name="connsiteY1" fmla="*/ 1137821 h 1137821"/>
              <a:gd name="connsiteX2" fmla="*/ 0 w 2017702"/>
              <a:gd name="connsiteY2" fmla="*/ 900216 h 1137821"/>
              <a:gd name="connsiteX3" fmla="*/ 1767759 w 2017702"/>
              <a:gd name="connsiteY3" fmla="*/ 901031 h 1137821"/>
              <a:gd name="connsiteX4" fmla="*/ 1767759 w 2017702"/>
              <a:gd name="connsiteY4" fmla="*/ 0 h 1137821"/>
              <a:gd name="connsiteX5" fmla="*/ 2017702 w 2017702"/>
              <a:gd name="connsiteY5" fmla="*/ 0 h 113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7702" h="1137821">
                <a:moveTo>
                  <a:pt x="2017702" y="1137821"/>
                </a:moveTo>
                <a:lnTo>
                  <a:pt x="404" y="1137821"/>
                </a:lnTo>
                <a:cubicBezTo>
                  <a:pt x="-404" y="1055814"/>
                  <a:pt x="807" y="982224"/>
                  <a:pt x="0" y="900216"/>
                </a:cubicBezTo>
                <a:lnTo>
                  <a:pt x="1767759" y="901031"/>
                </a:lnTo>
                <a:lnTo>
                  <a:pt x="1767759" y="0"/>
                </a:lnTo>
                <a:lnTo>
                  <a:pt x="2017702" y="0"/>
                </a:lnTo>
                <a:close/>
              </a:path>
            </a:pathLst>
          </a:custGeom>
          <a:solidFill>
            <a:schemeClr val="tx2">
              <a:alpha val="80000"/>
            </a:schemeClr>
          </a:solidFill>
          <a:ln w="0">
            <a:noFill/>
            <a:prstDash val="solid"/>
            <a:round/>
            <a:headEnd/>
            <a:tailEnd/>
          </a:ln>
        </p:spPr>
      </p:sp>
      <p:sp>
        <p:nvSpPr>
          <p:cNvPr id="4" name="Espaço Reservado para Conteúdo 3">
            <a:extLst>
              <a:ext uri="{FF2B5EF4-FFF2-40B4-BE49-F238E27FC236}">
                <a16:creationId xmlns:a16="http://schemas.microsoft.com/office/drawing/2014/main" id="{035A8D5E-7D80-4628-8714-A576E82CDCDF}"/>
              </a:ext>
            </a:extLst>
          </p:cNvPr>
          <p:cNvSpPr>
            <a:spLocks noGrp="1"/>
          </p:cNvSpPr>
          <p:nvPr>
            <p:ph sz="half" idx="2"/>
          </p:nvPr>
        </p:nvSpPr>
        <p:spPr>
          <a:xfrm>
            <a:off x="6253810" y="4531059"/>
            <a:ext cx="4718989" cy="1683474"/>
          </a:xfrm>
        </p:spPr>
        <p:txBody>
          <a:bodyPr vert="horz" lIns="91440" tIns="45720" rIns="91440" bIns="45720" rtlCol="0">
            <a:normAutofit/>
          </a:bodyPr>
          <a:lstStyle/>
          <a:p>
            <a:r>
              <a:rPr lang="en-US" sz="1100" b="1"/>
              <a:t>Viking é o termo usado para se referir aos nórdicos que habitavam a Escandinávia em um período que abrange os anos de 793 d.C. a 1066 d.C, conhecido como Era Viking. Esse período foi marcado por expedições marítimas organizadas pelos vikings por várias regiões da Europa. As incursões realizadas por esses povos poderiam ter diferentes objetivos, como colonização de terras, criação de laços comerciais ou poderiam visar apenas ao saque e à pilhagem.</a:t>
            </a:r>
          </a:p>
        </p:txBody>
      </p:sp>
      <p:sp>
        <p:nvSpPr>
          <p:cNvPr id="79" name="Freeform: Shape 78">
            <a:extLst>
              <a:ext uri="{FF2B5EF4-FFF2-40B4-BE49-F238E27FC236}">
                <a16:creationId xmlns:a16="http://schemas.microsoft.com/office/drawing/2014/main" id="{792979E5-1F93-4CE3-975E-3CAEC618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796837" y="5311230"/>
            <a:ext cx="2042265" cy="1213486"/>
          </a:xfrm>
          <a:custGeom>
            <a:avLst/>
            <a:gdLst>
              <a:gd name="connsiteX0" fmla="*/ 1844618 w 2105428"/>
              <a:gd name="connsiteY0" fmla="*/ 0 h 1251016"/>
              <a:gd name="connsiteX1" fmla="*/ 2105428 w 2105428"/>
              <a:gd name="connsiteY1" fmla="*/ 0 h 1251016"/>
              <a:gd name="connsiteX2" fmla="*/ 2105428 w 2105428"/>
              <a:gd name="connsiteY2" fmla="*/ 1251016 h 1251016"/>
              <a:gd name="connsiteX3" fmla="*/ 421 w 2105428"/>
              <a:gd name="connsiteY3" fmla="*/ 1251016 h 1251016"/>
              <a:gd name="connsiteX4" fmla="*/ 0 w 2105428"/>
              <a:gd name="connsiteY4" fmla="*/ 1003081 h 1251016"/>
              <a:gd name="connsiteX5" fmla="*/ 1844618 w 2105428"/>
              <a:gd name="connsiteY5" fmla="*/ 1003931 h 125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5428" h="1251016">
                <a:moveTo>
                  <a:pt x="1844618" y="0"/>
                </a:moveTo>
                <a:lnTo>
                  <a:pt x="2105428" y="0"/>
                </a:lnTo>
                <a:lnTo>
                  <a:pt x="2105428" y="1251016"/>
                </a:lnTo>
                <a:lnTo>
                  <a:pt x="421" y="1251016"/>
                </a:lnTo>
                <a:cubicBezTo>
                  <a:pt x="-421" y="1165443"/>
                  <a:pt x="842" y="1088654"/>
                  <a:pt x="0" y="1003081"/>
                </a:cubicBezTo>
                <a:lnTo>
                  <a:pt x="1844618" y="1003931"/>
                </a:lnTo>
                <a:close/>
              </a:path>
            </a:pathLst>
          </a:custGeom>
          <a:solidFill>
            <a:schemeClr val="tx2">
              <a:alpha val="80000"/>
            </a:schemeClr>
          </a:solidFill>
          <a:ln w="0">
            <a:noFill/>
            <a:prstDash val="solid"/>
            <a:round/>
            <a:headEnd/>
            <a:tailEnd/>
          </a:ln>
        </p:spPr>
      </p:sp>
    </p:spTree>
    <p:extLst>
      <p:ext uri="{BB962C8B-B14F-4D97-AF65-F5344CB8AC3E}">
        <p14:creationId xmlns:p14="http://schemas.microsoft.com/office/powerpoint/2010/main" val="2788448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0E807223-DF88-4D6D-970E-08919E5E0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9" name="Rectangle 138">
            <a:extLst>
              <a:ext uri="{FF2B5EF4-FFF2-40B4-BE49-F238E27FC236}">
                <a16:creationId xmlns:a16="http://schemas.microsoft.com/office/drawing/2014/main" id="{83B91B61-BFCA-4647-957E-A8269BE46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AEE34D0-B384-4B46-86EC-1858E3F8B111}"/>
              </a:ext>
            </a:extLst>
          </p:cNvPr>
          <p:cNvSpPr>
            <a:spLocks noGrp="1"/>
          </p:cNvSpPr>
          <p:nvPr>
            <p:ph type="title"/>
          </p:nvPr>
        </p:nvSpPr>
        <p:spPr>
          <a:xfrm>
            <a:off x="5100824" y="685800"/>
            <a:ext cx="6176776" cy="1485900"/>
          </a:xfrm>
        </p:spPr>
        <p:txBody>
          <a:bodyPr vert="horz" lIns="91440" tIns="45720" rIns="91440" bIns="45720" rtlCol="0" anchor="t">
            <a:normAutofit/>
          </a:bodyPr>
          <a:lstStyle/>
          <a:p>
            <a:r>
              <a:rPr lang="en-US"/>
              <a:t>CELTAS</a:t>
            </a:r>
          </a:p>
        </p:txBody>
      </p:sp>
      <p:pic>
        <p:nvPicPr>
          <p:cNvPr id="3076" name="Picture 4" descr="Resultado de imagem para povo celta resumo">
            <a:extLst>
              <a:ext uri="{FF2B5EF4-FFF2-40B4-BE49-F238E27FC236}">
                <a16:creationId xmlns:a16="http://schemas.microsoft.com/office/drawing/2014/main" id="{12601278-4667-4002-B23A-F9F976960542}"/>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826" r="20706"/>
          <a:stretch/>
        </p:blipFill>
        <p:spPr bwMode="auto">
          <a:xfrm>
            <a:off x="-1" y="10"/>
            <a:ext cx="4373546" cy="6857990"/>
          </a:xfrm>
          <a:prstGeom prst="rect">
            <a:avLst/>
          </a:prstGeom>
          <a:noFill/>
          <a:extLst>
            <a:ext uri="{909E8E84-426E-40DD-AFC4-6F175D3DCCD1}">
              <a14:hiddenFill xmlns:a14="http://schemas.microsoft.com/office/drawing/2010/main">
                <a:solidFill>
                  <a:srgbClr val="FFFFFF"/>
                </a:solidFill>
              </a14:hiddenFill>
            </a:ext>
          </a:extLst>
        </p:spPr>
      </p:pic>
      <p:sp>
        <p:nvSpPr>
          <p:cNvPr id="141" name="Rectangle 140">
            <a:extLst>
              <a:ext uri="{FF2B5EF4-FFF2-40B4-BE49-F238E27FC236}">
                <a16:creationId xmlns:a16="http://schemas.microsoft.com/office/drawing/2014/main" id="{92D1D7C6-1C89-420C-8D35-483654167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Espaço Reservado para Conteúdo 3">
            <a:extLst>
              <a:ext uri="{FF2B5EF4-FFF2-40B4-BE49-F238E27FC236}">
                <a16:creationId xmlns:a16="http://schemas.microsoft.com/office/drawing/2014/main" id="{F2AE6EB3-1195-4B8F-A569-C8EE9F00F598}"/>
              </a:ext>
            </a:extLst>
          </p:cNvPr>
          <p:cNvSpPr>
            <a:spLocks noGrp="1"/>
          </p:cNvSpPr>
          <p:nvPr>
            <p:ph sz="half" idx="2"/>
          </p:nvPr>
        </p:nvSpPr>
        <p:spPr>
          <a:xfrm>
            <a:off x="5100824" y="2286000"/>
            <a:ext cx="6176776" cy="3581400"/>
          </a:xfrm>
        </p:spPr>
        <p:txBody>
          <a:bodyPr vert="horz" lIns="91440" tIns="45720" rIns="91440" bIns="45720" rtlCol="0">
            <a:normAutofit/>
          </a:bodyPr>
          <a:lstStyle/>
          <a:p>
            <a:pPr fontAlgn="base"/>
            <a:r>
              <a:rPr lang="en-US" sz="1400" b="1"/>
              <a:t>Os celtas são um povo da antiguidade que habitaram partes da Europa entre os séculos II e III a.C.</a:t>
            </a:r>
          </a:p>
          <a:p>
            <a:pPr fontAlgn="base"/>
            <a:r>
              <a:rPr lang="en-US" sz="1400" b="1"/>
              <a:t>Eram um povo guerreiro e que influenciaram muito as culturas e tradições posteriores, sobretudo na mitologia, língua, folclore e arte.</a:t>
            </a:r>
          </a:p>
          <a:p>
            <a:pPr fontAlgn="base"/>
            <a:r>
              <a:rPr lang="en-US" sz="1400" b="1"/>
              <a:t>Ainda que já possuíssem armas e grande parte do território europeu tenha sido conquistado por eles, os celtas foram derrotados pelos romanos. Isso porque existiam diversos povos de família linguística indo-europeia.</a:t>
            </a:r>
          </a:p>
          <a:p>
            <a:pPr fontAlgn="base"/>
            <a:r>
              <a:rPr lang="en-US" sz="1400" b="1"/>
              <a:t>No entanto, eles não eram povos unidos, ou seja, viviam em diversos lugares e muitas vezes eram inimigos.</a:t>
            </a:r>
          </a:p>
          <a:p>
            <a:pPr fontAlgn="base"/>
            <a:r>
              <a:rPr lang="en-US" sz="1400" b="1"/>
              <a:t>Essa falta de organização e fragmentação entre eles foi primordial para que o Exército Romano dominasse as terras conquistadas por eles.</a:t>
            </a:r>
          </a:p>
          <a:p>
            <a:endParaRPr lang="en-US" sz="1400"/>
          </a:p>
        </p:txBody>
      </p:sp>
    </p:spTree>
    <p:extLst>
      <p:ext uri="{BB962C8B-B14F-4D97-AF65-F5344CB8AC3E}">
        <p14:creationId xmlns:p14="http://schemas.microsoft.com/office/powerpoint/2010/main" val="2087637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ABA7F3F-D56F-4C06-84AC-03FC83B064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715374B5-D7C8-4AA9-BE65-DB7A0CA9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4" name="Freeform 6">
              <a:extLst>
                <a:ext uri="{FF2B5EF4-FFF2-40B4-BE49-F238E27FC236}">
                  <a16:creationId xmlns:a16="http://schemas.microsoft.com/office/drawing/2014/main" id="{C73A7452-ED0F-4903-A620-8D103E556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accent1"/>
            </a:solidFill>
            <a:ln w="0">
              <a:noFill/>
              <a:prstDash val="solid"/>
              <a:round/>
              <a:headEnd/>
              <a:tailEnd/>
            </a:ln>
          </p:spPr>
        </p:sp>
        <p:sp>
          <p:nvSpPr>
            <p:cNvPr id="15" name="Freeform 6">
              <a:extLst>
                <a:ext uri="{FF2B5EF4-FFF2-40B4-BE49-F238E27FC236}">
                  <a16:creationId xmlns:a16="http://schemas.microsoft.com/office/drawing/2014/main" id="{F6A3F6CE-D581-4C37-8822-4F4A68325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2"/>
            </a:solidFill>
            <a:ln w="0">
              <a:noFill/>
              <a:prstDash val="solid"/>
              <a:round/>
              <a:headEnd/>
              <a:tailEnd/>
            </a:ln>
          </p:spPr>
        </p:sp>
      </p:grpSp>
      <p:sp>
        <p:nvSpPr>
          <p:cNvPr id="5" name="Título 4">
            <a:extLst>
              <a:ext uri="{FF2B5EF4-FFF2-40B4-BE49-F238E27FC236}">
                <a16:creationId xmlns:a16="http://schemas.microsoft.com/office/drawing/2014/main" id="{BF543E5D-3370-4B12-A2ED-0D7366AA3677}"/>
              </a:ext>
            </a:extLst>
          </p:cNvPr>
          <p:cNvSpPr>
            <a:spLocks noGrp="1"/>
          </p:cNvSpPr>
          <p:nvPr>
            <p:ph type="ctrTitle"/>
          </p:nvPr>
        </p:nvSpPr>
        <p:spPr>
          <a:xfrm>
            <a:off x="1915128" y="1788454"/>
            <a:ext cx="8361229" cy="2098226"/>
          </a:xfrm>
        </p:spPr>
        <p:txBody>
          <a:bodyPr>
            <a:normAutofit/>
          </a:bodyPr>
          <a:lstStyle/>
          <a:p>
            <a:r>
              <a:rPr lang="pt-BR" dirty="0"/>
              <a:t>ÁFRICA</a:t>
            </a:r>
          </a:p>
        </p:txBody>
      </p:sp>
      <p:sp>
        <p:nvSpPr>
          <p:cNvPr id="6" name="Subtítulo 5">
            <a:extLst>
              <a:ext uri="{FF2B5EF4-FFF2-40B4-BE49-F238E27FC236}">
                <a16:creationId xmlns:a16="http://schemas.microsoft.com/office/drawing/2014/main" id="{52B31DC9-A833-4F97-B40C-15FC619EBB34}"/>
              </a:ext>
            </a:extLst>
          </p:cNvPr>
          <p:cNvSpPr>
            <a:spLocks noGrp="1"/>
          </p:cNvSpPr>
          <p:nvPr>
            <p:ph type="subTitle" idx="1"/>
          </p:nvPr>
        </p:nvSpPr>
        <p:spPr>
          <a:xfrm>
            <a:off x="2679906" y="3956279"/>
            <a:ext cx="6831673" cy="1086237"/>
          </a:xfrm>
        </p:spPr>
        <p:txBody>
          <a:bodyPr>
            <a:normAutofit/>
          </a:bodyPr>
          <a:lstStyle/>
          <a:p>
            <a:endParaRPr lang="pt-BR"/>
          </a:p>
        </p:txBody>
      </p:sp>
    </p:spTree>
    <p:extLst>
      <p:ext uri="{BB962C8B-B14F-4D97-AF65-F5344CB8AC3E}">
        <p14:creationId xmlns:p14="http://schemas.microsoft.com/office/powerpoint/2010/main" val="25848411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69805AF4-7989-43AB-9A60-14E3F851FB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F3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0036B63-B0EC-4AF3-95D3-2E2DCA25F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Espaço Reservado para Conteúdo 6">
            <a:extLst>
              <a:ext uri="{FF2B5EF4-FFF2-40B4-BE49-F238E27FC236}">
                <a16:creationId xmlns:a16="http://schemas.microsoft.com/office/drawing/2014/main" id="{FA0CD296-F2B6-4741-A360-F336B2B38826}"/>
              </a:ext>
            </a:extLst>
          </p:cNvPr>
          <p:cNvPicPr>
            <a:picLocks noGrp="1" noChangeAspect="1"/>
          </p:cNvPicPr>
          <p:nvPr>
            <p:ph idx="1"/>
          </p:nvPr>
        </p:nvPicPr>
        <p:blipFill>
          <a:blip r:embed="rId2"/>
          <a:stretch>
            <a:fillRect/>
          </a:stretch>
        </p:blipFill>
        <p:spPr>
          <a:xfrm>
            <a:off x="2590800" y="800100"/>
            <a:ext cx="7010401" cy="5257801"/>
          </a:xfrm>
          <a:prstGeom prst="rect">
            <a:avLst/>
          </a:prstGeom>
        </p:spPr>
      </p:pic>
    </p:spTree>
    <p:extLst>
      <p:ext uri="{BB962C8B-B14F-4D97-AF65-F5344CB8AC3E}">
        <p14:creationId xmlns:p14="http://schemas.microsoft.com/office/powerpoint/2010/main" val="1211439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2793B903-AB42-42A0-AE97-93D366679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0EE5BA59-DF5E-DA41-AD16-AF42DE65CD79}"/>
              </a:ext>
            </a:extLst>
          </p:cNvPr>
          <p:cNvSpPr>
            <a:spLocks noGrp="1"/>
          </p:cNvSpPr>
          <p:nvPr>
            <p:ph type="title"/>
          </p:nvPr>
        </p:nvSpPr>
        <p:spPr>
          <a:xfrm>
            <a:off x="1023562" y="685800"/>
            <a:ext cx="10493524" cy="1485900"/>
          </a:xfrm>
        </p:spPr>
        <p:txBody>
          <a:bodyPr vert="horz" lIns="91440" tIns="45720" rIns="91440" bIns="45720" rtlCol="0" anchor="t">
            <a:normAutofit/>
          </a:bodyPr>
          <a:lstStyle/>
          <a:p>
            <a:r>
              <a:rPr lang="en-US"/>
              <a:t>CIVILIZAÇAO EGIPCIA</a:t>
            </a:r>
          </a:p>
        </p:txBody>
      </p:sp>
      <p:sp>
        <p:nvSpPr>
          <p:cNvPr id="75" name="Rectangle 74">
            <a:extLst>
              <a:ext uri="{FF2B5EF4-FFF2-40B4-BE49-F238E27FC236}">
                <a16:creationId xmlns:a16="http://schemas.microsoft.com/office/drawing/2014/main" id="{B9F89C22-0475-4427-B7C8-0269AD40E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ço Reservado para Conteúdo 2">
            <a:extLst>
              <a:ext uri="{FF2B5EF4-FFF2-40B4-BE49-F238E27FC236}">
                <a16:creationId xmlns:a16="http://schemas.microsoft.com/office/drawing/2014/main" id="{6A603892-C55E-2648-8BE0-37BA400D0BB5}"/>
              </a:ext>
            </a:extLst>
          </p:cNvPr>
          <p:cNvSpPr>
            <a:spLocks noGrp="1"/>
          </p:cNvSpPr>
          <p:nvPr>
            <p:ph sz="half" idx="1"/>
          </p:nvPr>
        </p:nvSpPr>
        <p:spPr>
          <a:xfrm>
            <a:off x="1023562" y="2286000"/>
            <a:ext cx="5072437" cy="3581400"/>
          </a:xfrm>
        </p:spPr>
        <p:txBody>
          <a:bodyPr vert="horz" lIns="91440" tIns="45720" rIns="91440" bIns="45720" rtlCol="0">
            <a:normAutofit/>
          </a:bodyPr>
          <a:lstStyle/>
          <a:p>
            <a:r>
              <a:rPr lang="en-US" sz="1400" b="1"/>
              <a:t>A Civilização Egípcia A antiga civilização egípcia desenvolveu-se no nordeste da África, mesmo local do Egito atual, uma planície desértica cortada pelo rio Nilo. A vida no Egito só é possível, graças à proximidade do rio Nilo. O historiador grego Heródoto de Halicarnasso dizia “O Egito é uma dádiva do Nilo”. As margens do Nilo são férteis, proveniente de depósitos de aluvião depositados pelo rio na época das cheias que ocorrem devido às chuvas torrenciais que caem nas montanhas centrais africanas nos meses de junho a setembro, no local da nascente, provocando inundações nas áreas mais baixas. Com o fim das cheias e o retorno do rio ao seu leito normal, o solo libera o húmus, fertilizante natural que fazia da agricultura egípcia, a mais fértil do mundo antigo. O Egito dividia-se em duas regiões, Alto Egito ao sul e o Baixo Egito ao norte, governadas por dois soberanos independentes que dominavam um grande número de comunidades chamadas nomos. </a:t>
            </a:r>
          </a:p>
        </p:txBody>
      </p:sp>
      <p:pic>
        <p:nvPicPr>
          <p:cNvPr id="5122" name="Picture 2" descr="Resultado de imagem para civilizacao egipcia resumo 6 ano">
            <a:extLst>
              <a:ext uri="{FF2B5EF4-FFF2-40B4-BE49-F238E27FC236}">
                <a16:creationId xmlns:a16="http://schemas.microsoft.com/office/drawing/2014/main" id="{AA04A4C6-9939-456D-AAC2-D369E598F97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411641" y="2623017"/>
            <a:ext cx="5105445" cy="2997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632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Segredos do Egito">
            <a:extLst>
              <a:ext uri="{FF2B5EF4-FFF2-40B4-BE49-F238E27FC236}">
                <a16:creationId xmlns:a16="http://schemas.microsoft.com/office/drawing/2014/main" id="{E521D75E-7161-41AB-84B2-FCB784026C3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60729" y="1310719"/>
            <a:ext cx="5525949" cy="4236561"/>
          </a:xfrm>
          <a:prstGeom prst="rect">
            <a:avLst/>
          </a:prstGeom>
          <a:noFill/>
          <a:extLst>
            <a:ext uri="{909E8E84-426E-40DD-AFC4-6F175D3DCCD1}">
              <a14:hiddenFill xmlns:a14="http://schemas.microsoft.com/office/drawing/2010/main">
                <a:solidFill>
                  <a:srgbClr val="FFFFFF"/>
                </a:solidFill>
              </a14:hiddenFill>
            </a:ext>
          </a:extLst>
        </p:spPr>
      </p:pic>
      <p:sp>
        <p:nvSpPr>
          <p:cNvPr id="4" name="Espaço Reservado para Conteúdo 3">
            <a:extLst>
              <a:ext uri="{FF2B5EF4-FFF2-40B4-BE49-F238E27FC236}">
                <a16:creationId xmlns:a16="http://schemas.microsoft.com/office/drawing/2014/main" id="{04EEA70F-1879-4C3D-A439-D908ED4E1D88}"/>
              </a:ext>
            </a:extLst>
          </p:cNvPr>
          <p:cNvSpPr>
            <a:spLocks noGrp="1"/>
          </p:cNvSpPr>
          <p:nvPr>
            <p:ph sz="half" idx="2"/>
          </p:nvPr>
        </p:nvSpPr>
        <p:spPr>
          <a:xfrm>
            <a:off x="6403482" y="243839"/>
            <a:ext cx="5525949" cy="6309361"/>
          </a:xfrm>
        </p:spPr>
        <p:txBody>
          <a:bodyPr>
            <a:normAutofit fontScale="92500" lnSpcReduction="10000"/>
          </a:bodyPr>
          <a:lstStyle/>
          <a:p>
            <a:pPr marL="0" indent="0">
              <a:buNone/>
            </a:pPr>
            <a:r>
              <a:rPr lang="pt-BR" dirty="0"/>
              <a:t> </a:t>
            </a:r>
            <a:r>
              <a:rPr lang="pt-BR" sz="1900" b="1" dirty="0">
                <a:solidFill>
                  <a:schemeClr val="tx1"/>
                </a:solidFill>
                <a:latin typeface="+mj-lt"/>
              </a:rPr>
              <a:t>A civilização egípcia antiga desenvolveu-se no nordeste africano (margens do rio Nilo) entre 3200 </a:t>
            </a:r>
            <a:r>
              <a:rPr lang="pt-BR" sz="1900" b="1" dirty="0" err="1">
                <a:solidFill>
                  <a:schemeClr val="tx1"/>
                </a:solidFill>
                <a:latin typeface="+mj-lt"/>
              </a:rPr>
              <a:t>a.C</a:t>
            </a:r>
            <a:r>
              <a:rPr lang="pt-BR" sz="1900" b="1" dirty="0">
                <a:solidFill>
                  <a:schemeClr val="tx1"/>
                </a:solidFill>
                <a:latin typeface="+mj-lt"/>
              </a:rPr>
              <a:t> (unificação do norte e sul) a 32 </a:t>
            </a:r>
            <a:r>
              <a:rPr lang="pt-BR" sz="1900" b="1" dirty="0" err="1">
                <a:solidFill>
                  <a:schemeClr val="tx1"/>
                </a:solidFill>
                <a:latin typeface="+mj-lt"/>
              </a:rPr>
              <a:t>a.c</a:t>
            </a:r>
            <a:r>
              <a:rPr lang="pt-BR" sz="1900" b="1" dirty="0">
                <a:solidFill>
                  <a:schemeClr val="tx1"/>
                </a:solidFill>
                <a:latin typeface="+mj-lt"/>
              </a:rPr>
              <a:t> (domínio romano).</a:t>
            </a:r>
          </a:p>
          <a:p>
            <a:pPr marL="0" lvl="0" indent="0" algn="just" eaLnBrk="0" fontAlgn="base" hangingPunct="0">
              <a:lnSpc>
                <a:spcPct val="100000"/>
              </a:lnSpc>
              <a:spcBef>
                <a:spcPct val="0"/>
              </a:spcBef>
              <a:spcAft>
                <a:spcPct val="0"/>
              </a:spcAft>
              <a:buNone/>
            </a:pPr>
            <a:r>
              <a:rPr lang="pt-BR" sz="1900" b="1" dirty="0">
                <a:solidFill>
                  <a:schemeClr val="tx1"/>
                </a:solidFill>
                <a:latin typeface="+mj-lt"/>
              </a:rPr>
              <a:t>Como a região é formada por um deserto (Saara), o rio Nilo ganhou uma extrema importância para os egípcios. O rio era utilizado como via de transporte (através de barcos) de mercadorias e pessoas. As águas do rio Nilo também eram utilizadas para beber, pescar e fertilizar as margens, nas épocas de cheias, favorecendo a agricultura.</a:t>
            </a:r>
            <a:r>
              <a:rPr lang="pt-BR" altLang="pt-BR" sz="1900" b="1" dirty="0">
                <a:solidFill>
                  <a:schemeClr val="tx1"/>
                </a:solidFill>
                <a:latin typeface="+mj-lt"/>
                <a:cs typeface="Arial" panose="020B0604020202020204" pitchFamily="34" charset="0"/>
              </a:rPr>
              <a:t> A civilização egípcia destacou-se muito nas áreas de ciências.</a:t>
            </a:r>
          </a:p>
          <a:p>
            <a:pPr marL="0" lvl="0" indent="0" algn="just" eaLnBrk="0" fontAlgn="base" hangingPunct="0">
              <a:lnSpc>
                <a:spcPct val="100000"/>
              </a:lnSpc>
              <a:spcBef>
                <a:spcPct val="0"/>
              </a:spcBef>
              <a:spcAft>
                <a:spcPct val="0"/>
              </a:spcAft>
              <a:buNone/>
            </a:pPr>
            <a:r>
              <a:rPr lang="pt-BR" altLang="pt-BR" sz="1900" b="1" dirty="0">
                <a:solidFill>
                  <a:schemeClr val="tx1"/>
                </a:solidFill>
                <a:latin typeface="+mj-lt"/>
                <a:cs typeface="Arial" panose="020B0604020202020204" pitchFamily="34" charset="0"/>
              </a:rPr>
              <a:t> Desenvolveram conhecimentos importantes na área da matemática, usados na construção de pirâmides e templos.</a:t>
            </a:r>
          </a:p>
          <a:p>
            <a:pPr marL="0" lvl="0" indent="0" algn="just" eaLnBrk="0" fontAlgn="base" hangingPunct="0">
              <a:lnSpc>
                <a:spcPct val="100000"/>
              </a:lnSpc>
              <a:spcBef>
                <a:spcPct val="0"/>
              </a:spcBef>
              <a:spcAft>
                <a:spcPct val="0"/>
              </a:spcAft>
              <a:buNone/>
            </a:pPr>
            <a:r>
              <a:rPr lang="pt-BR" altLang="pt-BR" sz="1900" b="1" dirty="0">
                <a:solidFill>
                  <a:schemeClr val="tx1"/>
                </a:solidFill>
                <a:latin typeface="+mj-lt"/>
                <a:cs typeface="Arial" panose="020B0604020202020204" pitchFamily="34" charset="0"/>
              </a:rPr>
              <a:t> Na medicina, os procedimentos de mumificação, proporcionaram importantes conhecimentos sobre o funcionamento do corpo humano.</a:t>
            </a:r>
            <a:endParaRPr lang="pt-BR" altLang="pt-BR" sz="1900" b="1" dirty="0">
              <a:solidFill>
                <a:schemeClr val="tx1"/>
              </a:solidFill>
              <a:latin typeface="+mj-lt"/>
            </a:endParaRPr>
          </a:p>
          <a:p>
            <a:pPr marL="0" lvl="0" indent="0" algn="just" eaLnBrk="0" fontAlgn="base" hangingPunct="0">
              <a:lnSpc>
                <a:spcPct val="100000"/>
              </a:lnSpc>
              <a:spcBef>
                <a:spcPct val="0"/>
              </a:spcBef>
              <a:spcAft>
                <a:spcPct val="0"/>
              </a:spcAft>
              <a:buNone/>
            </a:pPr>
            <a:r>
              <a:rPr lang="pt-BR" altLang="pt-BR" sz="1900" b="1" dirty="0">
                <a:solidFill>
                  <a:schemeClr val="tx1"/>
                </a:solidFill>
                <a:latin typeface="+mj-lt"/>
                <a:cs typeface="Arial" panose="020B0604020202020204" pitchFamily="34" charset="0"/>
              </a:rPr>
              <a:t>No campo da arquitetura podemos destacar a construção de templos, palácios e pirâmides. </a:t>
            </a:r>
          </a:p>
          <a:p>
            <a:pPr marL="0" lvl="0" indent="0" algn="just" eaLnBrk="0" fontAlgn="base" hangingPunct="0">
              <a:lnSpc>
                <a:spcPct val="100000"/>
              </a:lnSpc>
              <a:spcBef>
                <a:spcPct val="0"/>
              </a:spcBef>
              <a:spcAft>
                <a:spcPct val="0"/>
              </a:spcAft>
              <a:buNone/>
            </a:pPr>
            <a:r>
              <a:rPr lang="pt-BR" altLang="pt-BR" sz="1900" b="1" dirty="0">
                <a:solidFill>
                  <a:schemeClr val="tx1"/>
                </a:solidFill>
                <a:latin typeface="+mj-lt"/>
                <a:cs typeface="Arial" panose="020B0604020202020204" pitchFamily="34" charset="0"/>
              </a:rPr>
              <a:t>Estas construções eram financiadas e administradas pelo governo dos faraós. </a:t>
            </a:r>
          </a:p>
          <a:p>
            <a:pPr marL="0" lvl="0" indent="0" algn="just" eaLnBrk="0" fontAlgn="base" hangingPunct="0">
              <a:lnSpc>
                <a:spcPct val="100000"/>
              </a:lnSpc>
              <a:spcBef>
                <a:spcPct val="0"/>
              </a:spcBef>
              <a:spcAft>
                <a:spcPct val="0"/>
              </a:spcAft>
              <a:buNone/>
            </a:pPr>
            <a:r>
              <a:rPr lang="pt-BR" altLang="pt-BR" sz="1900" b="1" dirty="0">
                <a:solidFill>
                  <a:schemeClr val="tx1"/>
                </a:solidFill>
                <a:latin typeface="+mj-lt"/>
                <a:cs typeface="Arial" panose="020B0604020202020204" pitchFamily="34" charset="0"/>
              </a:rPr>
              <a:t>Grande parte delas eram erguidas com grandes blocos de pedra, utilizando mão-de-obra escrava. </a:t>
            </a:r>
          </a:p>
          <a:p>
            <a:pPr marL="0" lvl="0" indent="0" algn="just" eaLnBrk="0" fontAlgn="base" hangingPunct="0">
              <a:lnSpc>
                <a:spcPct val="100000"/>
              </a:lnSpc>
              <a:spcBef>
                <a:spcPct val="0"/>
              </a:spcBef>
              <a:spcAft>
                <a:spcPct val="0"/>
              </a:spcAft>
              <a:buNone/>
            </a:pPr>
            <a:r>
              <a:rPr lang="pt-BR" altLang="pt-BR" sz="1900" b="1" dirty="0">
                <a:solidFill>
                  <a:schemeClr val="tx1"/>
                </a:solidFill>
                <a:latin typeface="+mj-lt"/>
                <a:cs typeface="Arial" panose="020B0604020202020204" pitchFamily="34" charset="0"/>
              </a:rPr>
              <a:t>As pirâmides e a esfinge de Gizé são as construções mais conhecidas do Egito Antigo</a:t>
            </a:r>
            <a:endParaRPr lang="pt-BR" altLang="pt-BR" sz="1900" b="1" dirty="0">
              <a:solidFill>
                <a:schemeClr val="tx1"/>
              </a:solidFill>
              <a:latin typeface="+mj-lt"/>
            </a:endParaRPr>
          </a:p>
          <a:p>
            <a:endParaRPr lang="pt-BR" dirty="0"/>
          </a:p>
          <a:p>
            <a:endParaRPr lang="pt-BR" dirty="0"/>
          </a:p>
        </p:txBody>
      </p:sp>
    </p:spTree>
    <p:extLst>
      <p:ext uri="{BB962C8B-B14F-4D97-AF65-F5344CB8AC3E}">
        <p14:creationId xmlns:p14="http://schemas.microsoft.com/office/powerpoint/2010/main" val="32126131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0E807223-DF88-4D6D-970E-08919E5E0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4" name="Rectangle 73">
            <a:extLst>
              <a:ext uri="{FF2B5EF4-FFF2-40B4-BE49-F238E27FC236}">
                <a16:creationId xmlns:a16="http://schemas.microsoft.com/office/drawing/2014/main" id="{83B91B61-BFCA-4647-957E-A8269BE46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ítulo 7">
            <a:extLst>
              <a:ext uri="{FF2B5EF4-FFF2-40B4-BE49-F238E27FC236}">
                <a16:creationId xmlns:a16="http://schemas.microsoft.com/office/drawing/2014/main" id="{430C501F-A1EA-458A-B9DE-FD9C591B3BA3}"/>
              </a:ext>
            </a:extLst>
          </p:cNvPr>
          <p:cNvSpPr>
            <a:spLocks noGrp="1"/>
          </p:cNvSpPr>
          <p:nvPr>
            <p:ph type="title"/>
          </p:nvPr>
        </p:nvSpPr>
        <p:spPr>
          <a:xfrm>
            <a:off x="5100824" y="685800"/>
            <a:ext cx="6176776" cy="1485900"/>
          </a:xfrm>
        </p:spPr>
        <p:txBody>
          <a:bodyPr vert="horz" lIns="91440" tIns="45720" rIns="91440" bIns="45720" rtlCol="0" anchor="t">
            <a:normAutofit/>
          </a:bodyPr>
          <a:lstStyle/>
          <a:p>
            <a:r>
              <a:rPr lang="en-US"/>
              <a:t>BÉRBERES </a:t>
            </a:r>
          </a:p>
        </p:txBody>
      </p:sp>
      <p:pic>
        <p:nvPicPr>
          <p:cNvPr id="2051" name="Picture 3">
            <a:extLst>
              <a:ext uri="{FF2B5EF4-FFF2-40B4-BE49-F238E27FC236}">
                <a16:creationId xmlns:a16="http://schemas.microsoft.com/office/drawing/2014/main" id="{14999CD6-7351-4054-9EAC-437D783AEAA3}"/>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45995" r="26902"/>
          <a:stretch/>
        </p:blipFill>
        <p:spPr bwMode="auto">
          <a:xfrm>
            <a:off x="-1" y="10"/>
            <a:ext cx="4373546" cy="6857990"/>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75">
            <a:extLst>
              <a:ext uri="{FF2B5EF4-FFF2-40B4-BE49-F238E27FC236}">
                <a16:creationId xmlns:a16="http://schemas.microsoft.com/office/drawing/2014/main" id="{92D1D7C6-1C89-420C-8D35-483654167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Espaço Reservado para Conteúdo 8">
            <a:extLst>
              <a:ext uri="{FF2B5EF4-FFF2-40B4-BE49-F238E27FC236}">
                <a16:creationId xmlns:a16="http://schemas.microsoft.com/office/drawing/2014/main" id="{E2861B6C-9C2E-444C-8A15-4F5BA71BA678}"/>
              </a:ext>
            </a:extLst>
          </p:cNvPr>
          <p:cNvSpPr>
            <a:spLocks noGrp="1"/>
          </p:cNvSpPr>
          <p:nvPr>
            <p:ph sz="half" idx="1"/>
          </p:nvPr>
        </p:nvSpPr>
        <p:spPr>
          <a:xfrm>
            <a:off x="5100824" y="2286000"/>
            <a:ext cx="6176776" cy="3581400"/>
          </a:xfrm>
        </p:spPr>
        <p:txBody>
          <a:bodyPr vert="horz" lIns="91440" tIns="45720" rIns="91440" bIns="45720" rtlCol="0">
            <a:normAutofit/>
          </a:bodyPr>
          <a:lstStyle/>
          <a:p>
            <a:r>
              <a:rPr lang="en-US" sz="1700" b="1"/>
              <a:t>Conhecidos desde a Antiguidade, os bérberes são povos autóctones (ou seja, povos naturais da região) do norte da África. Não fosse por eles, as rotas comerciais da África sub-saariana com o Oriente Médio e até mesmo com a Europa demorariam séculos para tornar-se realidade.</a:t>
            </a:r>
            <a:br>
              <a:rPr lang="en-US" sz="1700" b="1"/>
            </a:br>
            <a:br>
              <a:rPr lang="en-US" sz="1700" b="1"/>
            </a:br>
            <a:r>
              <a:rPr lang="en-US" sz="1700" b="1"/>
              <a:t>Inicialmente os bérberes viviam em tribos esparsas que cobriam uma boa parte do deserto do Saara, principalmente na região que nós costumamos chamar de “Magreb”, onde hoje temos Mauritânia, Marrocos, Argélia, Mali, Líbia e até mesmo uma parte da Tunísia.</a:t>
            </a:r>
          </a:p>
        </p:txBody>
      </p:sp>
    </p:spTree>
    <p:extLst>
      <p:ext uri="{BB962C8B-B14F-4D97-AF65-F5344CB8AC3E}">
        <p14:creationId xmlns:p14="http://schemas.microsoft.com/office/powerpoint/2010/main" val="10176909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793B903-AB42-42A0-AE97-93D366679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A93D97C6-63EF-4CA6-B01D-25E2772DC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B39F3C7-BDAD-48F3-B00F-CC142FB15272}"/>
              </a:ext>
            </a:extLst>
          </p:cNvPr>
          <p:cNvSpPr>
            <a:spLocks noGrp="1"/>
          </p:cNvSpPr>
          <p:nvPr>
            <p:ph type="title"/>
          </p:nvPr>
        </p:nvSpPr>
        <p:spPr>
          <a:xfrm>
            <a:off x="5100824" y="685800"/>
            <a:ext cx="6176776" cy="1485900"/>
          </a:xfrm>
        </p:spPr>
        <p:txBody>
          <a:bodyPr vert="horz" lIns="91440" tIns="45720" rIns="91440" bIns="45720" rtlCol="0" anchor="t">
            <a:normAutofit/>
          </a:bodyPr>
          <a:lstStyle/>
          <a:p>
            <a:r>
              <a:rPr lang="en-US"/>
              <a:t>BANTOS</a:t>
            </a:r>
          </a:p>
        </p:txBody>
      </p:sp>
      <p:pic>
        <p:nvPicPr>
          <p:cNvPr id="4098" name="Picture 2" descr="Distribuição dos grandes-povos africanos em África.">
            <a:extLst>
              <a:ext uri="{FF2B5EF4-FFF2-40B4-BE49-F238E27FC236}">
                <a16:creationId xmlns:a16="http://schemas.microsoft.com/office/drawing/2014/main" id="{E840B98B-F465-41E4-B1A2-918F620C951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1" y="1792896"/>
            <a:ext cx="4418233" cy="3313675"/>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5DA4A40B-EDCE-42FC-B189-AEFB4F82E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ço Reservado para Conteúdo 2">
            <a:extLst>
              <a:ext uri="{FF2B5EF4-FFF2-40B4-BE49-F238E27FC236}">
                <a16:creationId xmlns:a16="http://schemas.microsoft.com/office/drawing/2014/main" id="{99095057-8D45-4777-940E-EDF4D1B119FC}"/>
              </a:ext>
            </a:extLst>
          </p:cNvPr>
          <p:cNvSpPr>
            <a:spLocks noGrp="1"/>
          </p:cNvSpPr>
          <p:nvPr>
            <p:ph sz="half" idx="1"/>
          </p:nvPr>
        </p:nvSpPr>
        <p:spPr>
          <a:xfrm>
            <a:off x="5100824" y="2286000"/>
            <a:ext cx="6176776" cy="3581400"/>
          </a:xfrm>
        </p:spPr>
        <p:txBody>
          <a:bodyPr vert="horz" lIns="91440" tIns="45720" rIns="91440" bIns="45720" rtlCol="0">
            <a:normAutofit/>
          </a:bodyPr>
          <a:lstStyle/>
          <a:p>
            <a:r>
              <a:rPr lang="en-US" sz="1400" b="1"/>
              <a:t>Os bantos formam um grupo étnico africano que habitam a região da África ao sul do Deserto do Saara. A maioria dos mais de 300 subgrupos étnicos é formada por agricultores, que vivem também da pesca e da caça. Estes subgrupos possuem em comum a família linguística banta.História dos bantosConhecem a metalurgia desde muito tempo, fato que deu grande vantagem a este povo na conquista de povos vizinhos. Os bantos chegaram a constituir o Reino do Congo, que envolvia grande parte do noroeste do continente africano.</a:t>
            </a:r>
          </a:p>
          <a:p>
            <a:r>
              <a:rPr lang="en-US" sz="1400" b="1"/>
              <a:t>Os bantos no Brasil </a:t>
            </a:r>
          </a:p>
          <a:p>
            <a:r>
              <a:rPr lang="en-US" sz="1400" b="1"/>
              <a:t>Os bantos foram um dos grupos mais numerosos a chegar ao Brasil na época da </a:t>
            </a:r>
            <a:r>
              <a:rPr lang="en-US" sz="1400" b="1">
                <a:hlinkClick r:id="rId3">
                  <a:extLst>
                    <a:ext uri="{A12FA001-AC4F-418D-AE19-62706E023703}">
                      <ahyp:hlinkClr xmlns:ahyp="http://schemas.microsoft.com/office/drawing/2018/hyperlinkcolor" val="tx"/>
                    </a:ext>
                  </a:extLst>
                </a:hlinkClick>
              </a:rPr>
              <a:t>escravidão</a:t>
            </a:r>
            <a:r>
              <a:rPr lang="en-US" sz="1400" b="1"/>
              <a:t>, trazidos de </a:t>
            </a:r>
            <a:r>
              <a:rPr lang="en-US" sz="1400" b="1">
                <a:hlinkClick r:id="rId4">
                  <a:extLst>
                    <a:ext uri="{A12FA001-AC4F-418D-AE19-62706E023703}">
                      <ahyp:hlinkClr xmlns:ahyp="http://schemas.microsoft.com/office/drawing/2018/hyperlinkcolor" val="tx"/>
                    </a:ext>
                  </a:extLst>
                </a:hlinkClick>
              </a:rPr>
              <a:t>Angola</a:t>
            </a:r>
            <a:r>
              <a:rPr lang="en-US" sz="1400" b="1"/>
              <a:t>, do </a:t>
            </a:r>
            <a:r>
              <a:rPr lang="en-US" sz="1400" b="1">
                <a:hlinkClick r:id="rId5">
                  <a:extLst>
                    <a:ext uri="{A12FA001-AC4F-418D-AE19-62706E023703}">
                      <ahyp:hlinkClr xmlns:ahyp="http://schemas.microsoft.com/office/drawing/2018/hyperlinkcolor" val="tx"/>
                    </a:ext>
                  </a:extLst>
                </a:hlinkClick>
              </a:rPr>
              <a:t>Congo</a:t>
            </a:r>
            <a:r>
              <a:rPr lang="en-US" sz="1400" b="1"/>
              <a:t> e de </a:t>
            </a:r>
            <a:r>
              <a:rPr lang="en-US" sz="1400" b="1">
                <a:hlinkClick r:id="rId6">
                  <a:extLst>
                    <a:ext uri="{A12FA001-AC4F-418D-AE19-62706E023703}">
                      <ahyp:hlinkClr xmlns:ahyp="http://schemas.microsoft.com/office/drawing/2018/hyperlinkcolor" val="tx"/>
                    </a:ext>
                  </a:extLst>
                </a:hlinkClick>
              </a:rPr>
              <a:t>Moçambique</a:t>
            </a:r>
            <a:r>
              <a:rPr lang="en-US" sz="1400" b="1"/>
              <a:t>. No Brasil, eram levados principalmente para o </a:t>
            </a:r>
            <a:r>
              <a:rPr lang="en-US" sz="1400" b="1">
                <a:hlinkClick r:id="rId7">
                  <a:extLst>
                    <a:ext uri="{A12FA001-AC4F-418D-AE19-62706E023703}">
                      <ahyp:hlinkClr xmlns:ahyp="http://schemas.microsoft.com/office/drawing/2018/hyperlinkcolor" val="tx"/>
                    </a:ext>
                  </a:extLst>
                </a:hlinkClick>
              </a:rPr>
              <a:t>Maranhão</a:t>
            </a:r>
            <a:r>
              <a:rPr lang="en-US" sz="1400" b="1"/>
              <a:t>, o </a:t>
            </a:r>
            <a:r>
              <a:rPr lang="en-US" sz="1400" b="1">
                <a:hlinkClick r:id="rId8">
                  <a:extLst>
                    <a:ext uri="{A12FA001-AC4F-418D-AE19-62706E023703}">
                      <ahyp:hlinkClr xmlns:ahyp="http://schemas.microsoft.com/office/drawing/2018/hyperlinkcolor" val="tx"/>
                    </a:ext>
                  </a:extLst>
                </a:hlinkClick>
              </a:rPr>
              <a:t>Pará</a:t>
            </a:r>
            <a:r>
              <a:rPr lang="en-US" sz="1400" b="1"/>
              <a:t>, </a:t>
            </a:r>
            <a:r>
              <a:rPr lang="en-US" sz="1400" b="1">
                <a:hlinkClick r:id="rId9">
                  <a:extLst>
                    <a:ext uri="{A12FA001-AC4F-418D-AE19-62706E023703}">
                      <ahyp:hlinkClr xmlns:ahyp="http://schemas.microsoft.com/office/drawing/2018/hyperlinkcolor" val="tx"/>
                    </a:ext>
                  </a:extLst>
                </a:hlinkClick>
              </a:rPr>
              <a:t>Pernambuco</a:t>
            </a:r>
            <a:r>
              <a:rPr lang="en-US" sz="1400" b="1"/>
              <a:t>, </a:t>
            </a:r>
            <a:r>
              <a:rPr lang="en-US" sz="1400" b="1">
                <a:hlinkClick r:id="rId10">
                  <a:extLst>
                    <a:ext uri="{A12FA001-AC4F-418D-AE19-62706E023703}">
                      <ahyp:hlinkClr xmlns:ahyp="http://schemas.microsoft.com/office/drawing/2018/hyperlinkcolor" val="tx"/>
                    </a:ext>
                  </a:extLst>
                </a:hlinkClick>
              </a:rPr>
              <a:t>Alagoas</a:t>
            </a:r>
            <a:r>
              <a:rPr lang="en-US" sz="1400" b="1"/>
              <a:t>, </a:t>
            </a:r>
            <a:r>
              <a:rPr lang="en-US" sz="1400" b="1">
                <a:hlinkClick r:id="rId11">
                  <a:extLst>
                    <a:ext uri="{A12FA001-AC4F-418D-AE19-62706E023703}">
                      <ahyp:hlinkClr xmlns:ahyp="http://schemas.microsoft.com/office/drawing/2018/hyperlinkcolor" val="tx"/>
                    </a:ext>
                  </a:extLst>
                </a:hlinkClick>
              </a:rPr>
              <a:t>Rio de Janeiro</a:t>
            </a:r>
            <a:r>
              <a:rPr lang="en-US" sz="1400" b="1"/>
              <a:t> e </a:t>
            </a:r>
            <a:r>
              <a:rPr lang="en-US" sz="1400" b="1">
                <a:hlinkClick r:id="rId12">
                  <a:extLst>
                    <a:ext uri="{A12FA001-AC4F-418D-AE19-62706E023703}">
                      <ahyp:hlinkClr xmlns:ahyp="http://schemas.microsoft.com/office/drawing/2018/hyperlinkcolor" val="tx"/>
                    </a:ext>
                  </a:extLst>
                </a:hlinkClick>
              </a:rPr>
              <a:t>São Paulo</a:t>
            </a:r>
            <a:endParaRPr lang="en-US" sz="1400" b="1"/>
          </a:p>
          <a:p>
            <a:endParaRPr lang="en-US" sz="1400"/>
          </a:p>
        </p:txBody>
      </p:sp>
    </p:spTree>
    <p:extLst>
      <p:ext uri="{BB962C8B-B14F-4D97-AF65-F5344CB8AC3E}">
        <p14:creationId xmlns:p14="http://schemas.microsoft.com/office/powerpoint/2010/main" val="3813745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ABA7F3F-D56F-4C06-84AC-03FC83B064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15374B5-D7C8-4AA9-BE65-DB7A0CA9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3" name="Freeform 6">
              <a:extLst>
                <a:ext uri="{FF2B5EF4-FFF2-40B4-BE49-F238E27FC236}">
                  <a16:creationId xmlns:a16="http://schemas.microsoft.com/office/drawing/2014/main" id="{C73A7452-ED0F-4903-A620-8D103E556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accent1"/>
            </a:solidFill>
            <a:ln w="0">
              <a:noFill/>
              <a:prstDash val="solid"/>
              <a:round/>
              <a:headEnd/>
              <a:tailEnd/>
            </a:ln>
          </p:spPr>
        </p:sp>
        <p:sp>
          <p:nvSpPr>
            <p:cNvPr id="14" name="Freeform 6">
              <a:extLst>
                <a:ext uri="{FF2B5EF4-FFF2-40B4-BE49-F238E27FC236}">
                  <a16:creationId xmlns:a16="http://schemas.microsoft.com/office/drawing/2014/main" id="{F6A3F6CE-D581-4C37-8822-4F4A68325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2"/>
            </a:solidFill>
            <a:ln w="0">
              <a:noFill/>
              <a:prstDash val="solid"/>
              <a:round/>
              <a:headEnd/>
              <a:tailEnd/>
            </a:ln>
          </p:spPr>
        </p:sp>
      </p:grpSp>
      <p:sp>
        <p:nvSpPr>
          <p:cNvPr id="4" name="Título 3">
            <a:extLst>
              <a:ext uri="{FF2B5EF4-FFF2-40B4-BE49-F238E27FC236}">
                <a16:creationId xmlns:a16="http://schemas.microsoft.com/office/drawing/2014/main" id="{7129F704-17DD-44C0-AA94-9AA6386B1D90}"/>
              </a:ext>
            </a:extLst>
          </p:cNvPr>
          <p:cNvSpPr>
            <a:spLocks noGrp="1"/>
          </p:cNvSpPr>
          <p:nvPr>
            <p:ph type="ctrTitle"/>
          </p:nvPr>
        </p:nvSpPr>
        <p:spPr>
          <a:xfrm>
            <a:off x="1915128" y="1788454"/>
            <a:ext cx="8361229" cy="2098226"/>
          </a:xfrm>
        </p:spPr>
        <p:txBody>
          <a:bodyPr>
            <a:normAutofit/>
          </a:bodyPr>
          <a:lstStyle/>
          <a:p>
            <a:r>
              <a:rPr lang="pt-BR" dirty="0" err="1"/>
              <a:t>AMéRICA</a:t>
            </a:r>
            <a:r>
              <a:rPr lang="pt-BR" dirty="0"/>
              <a:t> DO NORTE</a:t>
            </a:r>
          </a:p>
        </p:txBody>
      </p:sp>
      <p:sp>
        <p:nvSpPr>
          <p:cNvPr id="5" name="Subtítulo 4">
            <a:extLst>
              <a:ext uri="{FF2B5EF4-FFF2-40B4-BE49-F238E27FC236}">
                <a16:creationId xmlns:a16="http://schemas.microsoft.com/office/drawing/2014/main" id="{46CCBF13-2E9E-451C-BAE3-FCE3FCED986C}"/>
              </a:ext>
            </a:extLst>
          </p:cNvPr>
          <p:cNvSpPr>
            <a:spLocks noGrp="1"/>
          </p:cNvSpPr>
          <p:nvPr>
            <p:ph type="subTitle" idx="1"/>
          </p:nvPr>
        </p:nvSpPr>
        <p:spPr>
          <a:xfrm>
            <a:off x="2679906" y="3956279"/>
            <a:ext cx="6831673" cy="1086237"/>
          </a:xfrm>
        </p:spPr>
        <p:txBody>
          <a:bodyPr>
            <a:normAutofit/>
          </a:bodyPr>
          <a:lstStyle/>
          <a:p>
            <a:endParaRPr lang="pt-BR"/>
          </a:p>
        </p:txBody>
      </p:sp>
    </p:spTree>
    <p:extLst>
      <p:ext uri="{BB962C8B-B14F-4D97-AF65-F5344CB8AC3E}">
        <p14:creationId xmlns:p14="http://schemas.microsoft.com/office/powerpoint/2010/main" val="130267213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E807223-DF88-4D6D-970E-08919E5E0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4B8B9E9-4B5B-314D-8FE9-869A7C8B7827}"/>
              </a:ext>
            </a:extLst>
          </p:cNvPr>
          <p:cNvSpPr>
            <a:spLocks noGrp="1"/>
          </p:cNvSpPr>
          <p:nvPr>
            <p:ph type="title"/>
          </p:nvPr>
        </p:nvSpPr>
        <p:spPr>
          <a:xfrm>
            <a:off x="784743" y="685800"/>
            <a:ext cx="5793475" cy="1485900"/>
          </a:xfrm>
        </p:spPr>
        <p:txBody>
          <a:bodyPr vert="horz" lIns="91440" tIns="45720" rIns="91440" bIns="45720" rtlCol="0" anchor="t">
            <a:normAutofit/>
          </a:bodyPr>
          <a:lstStyle/>
          <a:p>
            <a:r>
              <a:rPr lang="en-US" b="1"/>
              <a:t>Canadá</a:t>
            </a:r>
            <a:r>
              <a:rPr lang="en-US"/>
              <a:t> </a:t>
            </a:r>
          </a:p>
        </p:txBody>
      </p:sp>
      <p:sp>
        <p:nvSpPr>
          <p:cNvPr id="4" name="Espaço Reservado para Conteúdo 3">
            <a:extLst>
              <a:ext uri="{FF2B5EF4-FFF2-40B4-BE49-F238E27FC236}">
                <a16:creationId xmlns:a16="http://schemas.microsoft.com/office/drawing/2014/main" id="{684BD8BB-0ACE-6341-A5E1-096AD53117E4}"/>
              </a:ext>
            </a:extLst>
          </p:cNvPr>
          <p:cNvSpPr>
            <a:spLocks noGrp="1"/>
          </p:cNvSpPr>
          <p:nvPr>
            <p:ph sz="half" idx="2"/>
          </p:nvPr>
        </p:nvSpPr>
        <p:spPr>
          <a:xfrm>
            <a:off x="784743" y="2286000"/>
            <a:ext cx="5793475" cy="3581400"/>
          </a:xfrm>
        </p:spPr>
        <p:txBody>
          <a:bodyPr vert="horz" lIns="91440" tIns="45720" rIns="91440" bIns="45720" rtlCol="0">
            <a:normAutofit/>
          </a:bodyPr>
          <a:lstStyle/>
          <a:p>
            <a:r>
              <a:rPr lang="en-US" sz="1700" b="1"/>
              <a:t>Os inuits ("o povo", na língua </a:t>
            </a:r>
            <a:r>
              <a:rPr lang="en-US" sz="1700" b="1" i="1"/>
              <a:t>Inuktitut</a:t>
            </a:r>
            <a:r>
              <a:rPr lang="en-US" sz="1700" b="1" i="0"/>
              <a:t>) são os membros da nação indígena esquimó que habitam as regiões árticas do Canadá, do Alasca e da Groenlândia. No século XV, os inuits estabeleceram os primeiros contatos com os baleeiros franceses e pescadores de bacalhau. Eles rapidamente desenvolveram relações com os europeus baseadas no comércio de peles. O Canadá é o lar de um quarto da população Inuit do mundo (antes chamados de "Esquimós"). Hoje, a maioria vive em cerca de 40 comunidades pequenas e remotas, ao longo da costa norte do continente canadense e nas ilhas árticas, que se estendem por 400 Km e por cinco fusos horários. </a:t>
            </a:r>
            <a:endParaRPr lang="en-US" sz="1700" b="1"/>
          </a:p>
        </p:txBody>
      </p:sp>
      <p:sp>
        <p:nvSpPr>
          <p:cNvPr id="16" name="Rectangle 15">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Espaço Reservado para Conteúdo 6">
            <a:extLst>
              <a:ext uri="{FF2B5EF4-FFF2-40B4-BE49-F238E27FC236}">
                <a16:creationId xmlns:a16="http://schemas.microsoft.com/office/drawing/2014/main" id="{D8C1F87E-E279-1F43-B5D7-3E26DE88109C}"/>
              </a:ext>
            </a:extLst>
          </p:cNvPr>
          <p:cNvPicPr>
            <a:picLocks noGrp="1" noChangeAspect="1"/>
          </p:cNvPicPr>
          <p:nvPr>
            <p:ph sz="half" idx="1"/>
          </p:nvPr>
        </p:nvPicPr>
        <p:blipFill rotWithShape="1">
          <a:blip r:embed="rId2"/>
          <a:srcRect l="12551" r="37697" b="-2"/>
          <a:stretch/>
        </p:blipFill>
        <p:spPr>
          <a:xfrm>
            <a:off x="7612260" y="10"/>
            <a:ext cx="4579739" cy="6857990"/>
          </a:xfrm>
          <a:prstGeom prst="rect">
            <a:avLst/>
          </a:prstGeom>
        </p:spPr>
      </p:pic>
    </p:spTree>
    <p:extLst>
      <p:ext uri="{BB962C8B-B14F-4D97-AF65-F5344CB8AC3E}">
        <p14:creationId xmlns:p14="http://schemas.microsoft.com/office/powerpoint/2010/main" val="492314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E807223-DF88-4D6D-970E-08919E5E0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83B91B61-BFCA-4647-957E-A8269BE46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FCFAE5D-4FCF-C347-B540-1FAA24D065CC}"/>
              </a:ext>
            </a:extLst>
          </p:cNvPr>
          <p:cNvSpPr>
            <a:spLocks noGrp="1"/>
          </p:cNvSpPr>
          <p:nvPr>
            <p:ph type="title"/>
          </p:nvPr>
        </p:nvSpPr>
        <p:spPr>
          <a:xfrm>
            <a:off x="5100824" y="685800"/>
            <a:ext cx="6176776" cy="1485900"/>
          </a:xfrm>
        </p:spPr>
        <p:txBody>
          <a:bodyPr vert="horz" lIns="91440" tIns="45720" rIns="91440" bIns="45720" rtlCol="0" anchor="t">
            <a:normAutofit/>
          </a:bodyPr>
          <a:lstStyle/>
          <a:p>
            <a:r>
              <a:rPr lang="en-US" b="1"/>
              <a:t>ESTADOS UNIDOS</a:t>
            </a:r>
          </a:p>
        </p:txBody>
      </p:sp>
      <p:pic>
        <p:nvPicPr>
          <p:cNvPr id="7" name="Espaço Reservado para Conteúdo 6">
            <a:extLst>
              <a:ext uri="{FF2B5EF4-FFF2-40B4-BE49-F238E27FC236}">
                <a16:creationId xmlns:a16="http://schemas.microsoft.com/office/drawing/2014/main" id="{009FC408-6B80-9043-BA29-4EB82ED15D91}"/>
              </a:ext>
            </a:extLst>
          </p:cNvPr>
          <p:cNvPicPr>
            <a:picLocks noGrp="1" noChangeAspect="1"/>
          </p:cNvPicPr>
          <p:nvPr>
            <p:ph sz="half" idx="1"/>
          </p:nvPr>
        </p:nvPicPr>
        <p:blipFill rotWithShape="1">
          <a:blip r:embed="rId2"/>
          <a:srcRect l="17794" r="15825" b="1"/>
          <a:stretch/>
        </p:blipFill>
        <p:spPr>
          <a:xfrm>
            <a:off x="-1" y="10"/>
            <a:ext cx="4373546" cy="6857990"/>
          </a:xfrm>
          <a:prstGeom prst="rect">
            <a:avLst/>
          </a:prstGeom>
        </p:spPr>
      </p:pic>
      <p:sp>
        <p:nvSpPr>
          <p:cNvPr id="16" name="Rectangle 15">
            <a:extLst>
              <a:ext uri="{FF2B5EF4-FFF2-40B4-BE49-F238E27FC236}">
                <a16:creationId xmlns:a16="http://schemas.microsoft.com/office/drawing/2014/main" id="{92D1D7C6-1C89-420C-8D35-483654167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Espaço Reservado para Conteúdo 3">
            <a:extLst>
              <a:ext uri="{FF2B5EF4-FFF2-40B4-BE49-F238E27FC236}">
                <a16:creationId xmlns:a16="http://schemas.microsoft.com/office/drawing/2014/main" id="{5329C0B4-6B50-5E4A-A18C-3DE943DD5388}"/>
              </a:ext>
            </a:extLst>
          </p:cNvPr>
          <p:cNvSpPr>
            <a:spLocks noGrp="1"/>
          </p:cNvSpPr>
          <p:nvPr>
            <p:ph sz="half" idx="2"/>
          </p:nvPr>
        </p:nvSpPr>
        <p:spPr>
          <a:xfrm>
            <a:off x="5100824" y="2286000"/>
            <a:ext cx="6176776" cy="3581400"/>
          </a:xfrm>
        </p:spPr>
        <p:txBody>
          <a:bodyPr vert="horz" lIns="91440" tIns="45720" rIns="91440" bIns="45720" rtlCol="0">
            <a:normAutofit/>
          </a:bodyPr>
          <a:lstStyle/>
          <a:p>
            <a:r>
              <a:rPr lang="en-US" sz="1700" b="1"/>
              <a:t>Principais povos indígenas que habitavam os Estados Unidos:- Sioux (região norte dos EUA)- Cheyenne (região centro-sul)- Apache (região sul)- Creek (região sudeste)- Kaw (região central)- Arapaho (região central)- Comanche (região sul)- Cherokee (costa leste)- Navaho (região sudoeste</a:t>
            </a:r>
            <a:r>
              <a:rPr lang="en-US" sz="1700"/>
              <a:t>)</a:t>
            </a:r>
            <a:endParaRPr lang="en-US" sz="1700" b="1"/>
          </a:p>
          <a:p>
            <a:r>
              <a:rPr lang="en-US" sz="1700" b="1"/>
              <a:t>CHEROKEE</a:t>
            </a:r>
            <a:endParaRPr lang="en-US" sz="1700"/>
          </a:p>
          <a:p>
            <a:r>
              <a:rPr lang="en-US" sz="1700" b="1"/>
              <a:t>Maior população indígena dos EUA hoje, com quase 310 mil membros, a nação cherokee acabou incorporando muitos costumes dos colonizadores europeus. Por causa disso, eram conhecidos à época como uma das “Cinco Tribos Civilizadas”</a:t>
            </a:r>
          </a:p>
        </p:txBody>
      </p:sp>
    </p:spTree>
    <p:extLst>
      <p:ext uri="{BB962C8B-B14F-4D97-AF65-F5344CB8AC3E}">
        <p14:creationId xmlns:p14="http://schemas.microsoft.com/office/powerpoint/2010/main" val="2435672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E807223-DF88-4D6D-970E-08919E5E0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83B91B61-BFCA-4647-957E-A8269BE46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10D585F-4F68-DE49-80E6-47CBB737C491}"/>
              </a:ext>
            </a:extLst>
          </p:cNvPr>
          <p:cNvSpPr>
            <a:spLocks noGrp="1"/>
          </p:cNvSpPr>
          <p:nvPr>
            <p:ph type="title"/>
          </p:nvPr>
        </p:nvSpPr>
        <p:spPr>
          <a:xfrm>
            <a:off x="5100824" y="685800"/>
            <a:ext cx="6176776" cy="1485900"/>
          </a:xfrm>
        </p:spPr>
        <p:txBody>
          <a:bodyPr vert="horz" lIns="91440" tIns="45720" rIns="91440" bIns="45720" rtlCol="0" anchor="t">
            <a:normAutofit/>
          </a:bodyPr>
          <a:lstStyle/>
          <a:p>
            <a:r>
              <a:rPr lang="en-US"/>
              <a:t>ESTADOS UNIDOS</a:t>
            </a:r>
          </a:p>
        </p:txBody>
      </p:sp>
      <p:pic>
        <p:nvPicPr>
          <p:cNvPr id="7" name="Espaço Reservado para Conteúdo 6">
            <a:extLst>
              <a:ext uri="{FF2B5EF4-FFF2-40B4-BE49-F238E27FC236}">
                <a16:creationId xmlns:a16="http://schemas.microsoft.com/office/drawing/2014/main" id="{D340D77A-6C7F-1145-BDEE-A4008B8C97D9}"/>
              </a:ext>
            </a:extLst>
          </p:cNvPr>
          <p:cNvPicPr>
            <a:picLocks noGrp="1" noChangeAspect="1"/>
          </p:cNvPicPr>
          <p:nvPr>
            <p:ph sz="half" idx="2"/>
          </p:nvPr>
        </p:nvPicPr>
        <p:blipFill rotWithShape="1">
          <a:blip r:embed="rId2"/>
          <a:srcRect l="14685"/>
          <a:stretch/>
        </p:blipFill>
        <p:spPr>
          <a:xfrm>
            <a:off x="-1" y="10"/>
            <a:ext cx="4373546" cy="6857990"/>
          </a:xfrm>
          <a:prstGeom prst="rect">
            <a:avLst/>
          </a:prstGeom>
        </p:spPr>
      </p:pic>
      <p:sp>
        <p:nvSpPr>
          <p:cNvPr id="16" name="Rectangle 15">
            <a:extLst>
              <a:ext uri="{FF2B5EF4-FFF2-40B4-BE49-F238E27FC236}">
                <a16:creationId xmlns:a16="http://schemas.microsoft.com/office/drawing/2014/main" id="{92D1D7C6-1C89-420C-8D35-483654167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ço Reservado para Conteúdo 2">
            <a:extLst>
              <a:ext uri="{FF2B5EF4-FFF2-40B4-BE49-F238E27FC236}">
                <a16:creationId xmlns:a16="http://schemas.microsoft.com/office/drawing/2014/main" id="{4A25CF8B-1D6D-014D-B4B0-3F9421E2B874}"/>
              </a:ext>
            </a:extLst>
          </p:cNvPr>
          <p:cNvSpPr>
            <a:spLocks noGrp="1"/>
          </p:cNvSpPr>
          <p:nvPr>
            <p:ph sz="half" idx="1"/>
          </p:nvPr>
        </p:nvSpPr>
        <p:spPr>
          <a:xfrm>
            <a:off x="5100824" y="2286000"/>
            <a:ext cx="6176776" cy="3581400"/>
          </a:xfrm>
        </p:spPr>
        <p:txBody>
          <a:bodyPr vert="horz" lIns="91440" tIns="45720" rIns="91440" bIns="45720" rtlCol="0">
            <a:normAutofit/>
          </a:bodyPr>
          <a:lstStyle/>
          <a:p>
            <a:r>
              <a:rPr lang="en-US" b="1"/>
              <a:t>COMANCHE</a:t>
            </a:r>
          </a:p>
          <a:p>
            <a:r>
              <a:rPr lang="en-US" b="1"/>
              <a:t>Os corajosos caçadores de búfalos não combateram apenas os EUA, chegando a travar brigas feias com espanhóis e com os apaches. Adquiriram cavalos dos desafetos espanhóis e desenvolveram técnicas de combate a galope para atacar os inimigos</a:t>
            </a:r>
          </a:p>
        </p:txBody>
      </p:sp>
    </p:spTree>
    <p:extLst>
      <p:ext uri="{BB962C8B-B14F-4D97-AF65-F5344CB8AC3E}">
        <p14:creationId xmlns:p14="http://schemas.microsoft.com/office/powerpoint/2010/main" val="2743875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E807223-DF88-4D6D-970E-08919E5E0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83B91B61-BFCA-4647-957E-A8269BE46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5C92CDA-2BE0-3C40-8180-6763434FB88C}"/>
              </a:ext>
            </a:extLst>
          </p:cNvPr>
          <p:cNvSpPr>
            <a:spLocks noGrp="1"/>
          </p:cNvSpPr>
          <p:nvPr>
            <p:ph type="title"/>
          </p:nvPr>
        </p:nvSpPr>
        <p:spPr>
          <a:xfrm>
            <a:off x="5100824" y="685800"/>
            <a:ext cx="6176776" cy="1485900"/>
          </a:xfrm>
        </p:spPr>
        <p:txBody>
          <a:bodyPr vert="horz" lIns="91440" tIns="45720" rIns="91440" bIns="45720" rtlCol="0" anchor="t">
            <a:normAutofit/>
          </a:bodyPr>
          <a:lstStyle/>
          <a:p>
            <a:r>
              <a:rPr lang="en-US"/>
              <a:t>ASTECAS</a:t>
            </a:r>
          </a:p>
        </p:txBody>
      </p:sp>
      <p:pic>
        <p:nvPicPr>
          <p:cNvPr id="7" name="Espaço Reservado para Conteúdo 6">
            <a:extLst>
              <a:ext uri="{FF2B5EF4-FFF2-40B4-BE49-F238E27FC236}">
                <a16:creationId xmlns:a16="http://schemas.microsoft.com/office/drawing/2014/main" id="{99D4DBA3-5DDF-B34F-812F-84A5297B7959}"/>
              </a:ext>
            </a:extLst>
          </p:cNvPr>
          <p:cNvPicPr>
            <a:picLocks noGrp="1" noChangeAspect="1"/>
          </p:cNvPicPr>
          <p:nvPr>
            <p:ph sz="half" idx="1"/>
          </p:nvPr>
        </p:nvPicPr>
        <p:blipFill rotWithShape="1">
          <a:blip r:embed="rId2"/>
          <a:srcRect l="30598" r="26833" b="-1"/>
          <a:stretch/>
        </p:blipFill>
        <p:spPr>
          <a:xfrm>
            <a:off x="-1" y="10"/>
            <a:ext cx="4373546" cy="6857990"/>
          </a:xfrm>
          <a:prstGeom prst="rect">
            <a:avLst/>
          </a:prstGeom>
        </p:spPr>
      </p:pic>
      <p:sp>
        <p:nvSpPr>
          <p:cNvPr id="16" name="Rectangle 15">
            <a:extLst>
              <a:ext uri="{FF2B5EF4-FFF2-40B4-BE49-F238E27FC236}">
                <a16:creationId xmlns:a16="http://schemas.microsoft.com/office/drawing/2014/main" id="{92D1D7C6-1C89-420C-8D35-483654167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Espaço Reservado para Conteúdo 3">
            <a:extLst>
              <a:ext uri="{FF2B5EF4-FFF2-40B4-BE49-F238E27FC236}">
                <a16:creationId xmlns:a16="http://schemas.microsoft.com/office/drawing/2014/main" id="{E28ADF6A-05A7-C04E-943F-6FCB74A75BE3}"/>
              </a:ext>
            </a:extLst>
          </p:cNvPr>
          <p:cNvSpPr>
            <a:spLocks noGrp="1"/>
          </p:cNvSpPr>
          <p:nvPr>
            <p:ph sz="half" idx="2"/>
          </p:nvPr>
        </p:nvSpPr>
        <p:spPr>
          <a:xfrm>
            <a:off x="5100824" y="2286000"/>
            <a:ext cx="6176776" cy="3581400"/>
          </a:xfrm>
        </p:spPr>
        <p:txBody>
          <a:bodyPr vert="horz" lIns="91440" tIns="45720" rIns="91440" bIns="45720" rtlCol="0">
            <a:normAutofit/>
          </a:bodyPr>
          <a:lstStyle/>
          <a:p>
            <a:r>
              <a:rPr lang="en-US" sz="1400" b="1"/>
              <a:t>Civilização Asteca  Povo guerreiro, os astecas habitaram a região do atual México entre os séculos XIV e XVI. Fundaram, no século XIV, a importante cidade de Tenochtitlán (atual Cidade do México), numa região de pântanos, próxima do lago Texcoco.  A sociedade era hierarquizada e comandada por um imperador, chefe do exército. A nobreza era também formada por sacerdotes e chefes militares. Os camponeses, artesãos e trabalhadores urbanos compunham grande parte da população. Esta camada mais baixa da sociedade era obrigada a exercer um trabalho compulsório para o imperador, quando este os convocava para trabalhos em obras públicas (canais de irrigação, estradas, templos, pirâmides).  Durante o governo do imperador Montezuma II (início do século XVI), o império asteca chegou a ser formado por aproximadamente 500 cidades, que pagavam altos impostos para o imperador. O império começou a ser destruído em 1519 com as invasões espanholas. Os espanhóis dominaram os astecas e tomaram grande parte dos objetos de ouro desta civilização. Não satisfeitos, ainda escravizaram os astecas, forçando-os a trabalharem nas minas de ouro e prata da região.</a:t>
            </a:r>
          </a:p>
        </p:txBody>
      </p:sp>
    </p:spTree>
    <p:extLst>
      <p:ext uri="{BB962C8B-B14F-4D97-AF65-F5344CB8AC3E}">
        <p14:creationId xmlns:p14="http://schemas.microsoft.com/office/powerpoint/2010/main" val="1652331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ABA7F3F-D56F-4C06-84AC-03FC83B064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715374B5-D7C8-4AA9-BE65-DB7A0CA9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4" name="Freeform 6">
              <a:extLst>
                <a:ext uri="{FF2B5EF4-FFF2-40B4-BE49-F238E27FC236}">
                  <a16:creationId xmlns:a16="http://schemas.microsoft.com/office/drawing/2014/main" id="{C73A7452-ED0F-4903-A620-8D103E556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accent1"/>
            </a:solidFill>
            <a:ln w="0">
              <a:noFill/>
              <a:prstDash val="solid"/>
              <a:round/>
              <a:headEnd/>
              <a:tailEnd/>
            </a:ln>
          </p:spPr>
        </p:sp>
        <p:sp>
          <p:nvSpPr>
            <p:cNvPr id="15" name="Freeform 6">
              <a:extLst>
                <a:ext uri="{FF2B5EF4-FFF2-40B4-BE49-F238E27FC236}">
                  <a16:creationId xmlns:a16="http://schemas.microsoft.com/office/drawing/2014/main" id="{F6A3F6CE-D581-4C37-8822-4F4A68325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2"/>
            </a:solidFill>
            <a:ln w="0">
              <a:noFill/>
              <a:prstDash val="solid"/>
              <a:round/>
              <a:headEnd/>
              <a:tailEnd/>
            </a:ln>
          </p:spPr>
        </p:sp>
      </p:grpSp>
      <p:sp>
        <p:nvSpPr>
          <p:cNvPr id="5" name="Título 4">
            <a:extLst>
              <a:ext uri="{FF2B5EF4-FFF2-40B4-BE49-F238E27FC236}">
                <a16:creationId xmlns:a16="http://schemas.microsoft.com/office/drawing/2014/main" id="{9065C086-0560-4259-8413-313DB6BBF652}"/>
              </a:ext>
            </a:extLst>
          </p:cNvPr>
          <p:cNvSpPr>
            <a:spLocks noGrp="1"/>
          </p:cNvSpPr>
          <p:nvPr>
            <p:ph type="ctrTitle"/>
          </p:nvPr>
        </p:nvSpPr>
        <p:spPr>
          <a:xfrm>
            <a:off x="1915128" y="1788454"/>
            <a:ext cx="8361229" cy="2098226"/>
          </a:xfrm>
        </p:spPr>
        <p:txBody>
          <a:bodyPr>
            <a:normAutofit/>
          </a:bodyPr>
          <a:lstStyle/>
          <a:p>
            <a:r>
              <a:rPr lang="pt-BR" dirty="0" err="1"/>
              <a:t>AMéRICA</a:t>
            </a:r>
            <a:r>
              <a:rPr lang="pt-BR" dirty="0"/>
              <a:t> CENTRAL</a:t>
            </a:r>
          </a:p>
        </p:txBody>
      </p:sp>
      <p:sp>
        <p:nvSpPr>
          <p:cNvPr id="6" name="Subtítulo 5">
            <a:extLst>
              <a:ext uri="{FF2B5EF4-FFF2-40B4-BE49-F238E27FC236}">
                <a16:creationId xmlns:a16="http://schemas.microsoft.com/office/drawing/2014/main" id="{3DBA3EFA-B7FE-4AF7-A564-C56431E84A3D}"/>
              </a:ext>
            </a:extLst>
          </p:cNvPr>
          <p:cNvSpPr>
            <a:spLocks noGrp="1"/>
          </p:cNvSpPr>
          <p:nvPr>
            <p:ph type="subTitle" idx="1"/>
          </p:nvPr>
        </p:nvSpPr>
        <p:spPr>
          <a:xfrm>
            <a:off x="2679906" y="3956279"/>
            <a:ext cx="6831673" cy="1086237"/>
          </a:xfrm>
        </p:spPr>
        <p:txBody>
          <a:bodyPr>
            <a:normAutofit/>
          </a:bodyPr>
          <a:lstStyle/>
          <a:p>
            <a:endParaRPr lang="pt-BR"/>
          </a:p>
        </p:txBody>
      </p:sp>
    </p:spTree>
    <p:extLst>
      <p:ext uri="{BB962C8B-B14F-4D97-AF65-F5344CB8AC3E}">
        <p14:creationId xmlns:p14="http://schemas.microsoft.com/office/powerpoint/2010/main" val="337766539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Cortar">
  <a:themeElements>
    <a:clrScheme name="Cortar">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ortar">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rtar">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435A614C749F44808517046BA90F32" ma:contentTypeVersion="13" ma:contentTypeDescription="Create a new document." ma:contentTypeScope="" ma:versionID="0a8fb60503e8af1ac9448284e663a58f">
  <xsd:schema xmlns:xsd="http://www.w3.org/2001/XMLSchema" xmlns:xs="http://www.w3.org/2001/XMLSchema" xmlns:p="http://schemas.microsoft.com/office/2006/metadata/properties" xmlns:ns3="f3095b1b-8796-49c9-b1a1-afcc6a25e73c" xmlns:ns4="87ccde0a-b796-461c-977d-e3b94fe1667e" targetNamespace="http://schemas.microsoft.com/office/2006/metadata/properties" ma:root="true" ma:fieldsID="bf3d87743dfb94cb593d5895a3ec1981" ns3:_="" ns4:_="">
    <xsd:import namespace="f3095b1b-8796-49c9-b1a1-afcc6a25e73c"/>
    <xsd:import namespace="87ccde0a-b796-461c-977d-e3b94fe1667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095b1b-8796-49c9-b1a1-afcc6a25e73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ccde0a-b796-461c-977d-e3b94fe1667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9E1D94D-7983-4E8A-8DD2-11776DEE6F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095b1b-8796-49c9-b1a1-afcc6a25e73c"/>
    <ds:schemaRef ds:uri="87ccde0a-b796-461c-977d-e3b94fe166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C8CBE5-0D21-40E1-815F-542906E846B6}">
  <ds:schemaRefs>
    <ds:schemaRef ds:uri="http://schemas.microsoft.com/sharepoint/v3/contenttype/forms"/>
  </ds:schemaRefs>
</ds:datastoreItem>
</file>

<file path=customXml/itemProps3.xml><?xml version="1.0" encoding="utf-8"?>
<ds:datastoreItem xmlns:ds="http://schemas.openxmlformats.org/officeDocument/2006/customXml" ds:itemID="{AB43752D-3E52-43FA-B06C-8A72A644470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3107</Words>
  <Application>Microsoft Office PowerPoint</Application>
  <PresentationFormat>Widescreen</PresentationFormat>
  <Paragraphs>88</Paragraphs>
  <Slides>33</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33</vt:i4>
      </vt:variant>
    </vt:vector>
  </HeadingPairs>
  <TitlesOfParts>
    <vt:vector size="38" baseType="lpstr">
      <vt:lpstr>Angsana New</vt:lpstr>
      <vt:lpstr>Franklin Gothic Book</vt:lpstr>
      <vt:lpstr>Helvetica</vt:lpstr>
      <vt:lpstr>Helvetica-Bold</vt:lpstr>
      <vt:lpstr>Cortar</vt:lpstr>
      <vt:lpstr>POVOS ORIGINÁRIOS   CONTINENTES</vt:lpstr>
      <vt:lpstr>Teoria de povoamento da América </vt:lpstr>
      <vt:lpstr>Apresentação do PowerPoint</vt:lpstr>
      <vt:lpstr>AMéRICA DO NORTE</vt:lpstr>
      <vt:lpstr>Canadá </vt:lpstr>
      <vt:lpstr>ESTADOS UNIDOS</vt:lpstr>
      <vt:lpstr>ESTADOS UNIDOS</vt:lpstr>
      <vt:lpstr>ASTECAS</vt:lpstr>
      <vt:lpstr>AMéRICA CENTRAL</vt:lpstr>
      <vt:lpstr>Maias</vt:lpstr>
      <vt:lpstr>AMéRICA DO SUL</vt:lpstr>
      <vt:lpstr>INCAS</vt:lpstr>
      <vt:lpstr>BRASIL</vt:lpstr>
      <vt:lpstr>Situação dos povos indígenas no Brasil é a mais grave desde 1988, diz relatora da ONU </vt:lpstr>
      <vt:lpstr>OCEANIA</vt:lpstr>
      <vt:lpstr>ABORÍGENES - AUSTRALIA  </vt:lpstr>
      <vt:lpstr>MAORIS - NOVA ZELANDIA </vt:lpstr>
      <vt:lpstr>ÁSIA </vt:lpstr>
      <vt:lpstr>CRESCENTE FÉRTIL </vt:lpstr>
      <vt:lpstr>MESOPOTAMIA</vt:lpstr>
      <vt:lpstr>RIO AMARELO E RIO AZUL - CHINA</vt:lpstr>
      <vt:lpstr>CIVILIZAÇÃO - RIOS GANGES E INDO</vt:lpstr>
      <vt:lpstr>EUROPA</vt:lpstr>
      <vt:lpstr>CIVILIZAÇÃO GREGA</vt:lpstr>
      <vt:lpstr>Apresentação do PowerPoint</vt:lpstr>
      <vt:lpstr>ROMA ANTIGA</vt:lpstr>
      <vt:lpstr>VIKINGS</vt:lpstr>
      <vt:lpstr>CELTAS</vt:lpstr>
      <vt:lpstr>ÁFRICA</vt:lpstr>
      <vt:lpstr>CIVILIZAÇAO EGIPCIA</vt:lpstr>
      <vt:lpstr>Apresentação do PowerPoint</vt:lpstr>
      <vt:lpstr>BÉRBERES </vt:lpstr>
      <vt:lpstr>BANTOS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POVOS ORIGINÁRIOS   CONTINENTES</dc:title>
  <dc:creator>AP - EA Daniela de Camargo Reis</dc:creator>
  <cp:lastModifiedBy>AP - EA Elisiane da Silva Feitoza</cp:lastModifiedBy>
  <cp:revision>2</cp:revision>
  <dcterms:created xsi:type="dcterms:W3CDTF">2020-03-18T11:29:31Z</dcterms:created>
  <dcterms:modified xsi:type="dcterms:W3CDTF">2020-03-20T00:12:58Z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0x0101007F435A614C749F44808517046BA90F32</vt:lpwstr>
  </property>
</Properties>
</file>