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3.jpg" ContentType="image/jpg"/>
  <Override PartName="/ppt/media/image4.jpg" ContentType="image/jpg"/>
  <Override PartName="/ppt/media/image5.jpg" ContentType="image/jpg"/>
  <Override PartName="/ppt/media/image6.jpg" ContentType="image/jpg"/>
  <Override PartName="/ppt/media/image7.jpg" ContentType="image/jpg"/>
  <Override PartName="/ppt/media/image12.jpg" ContentType="image/jpg"/>
  <Override PartName="/ppt/media/image13.jpg" ContentType="image/jpg"/>
  <Override PartName="/ppt/media/image14.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4"/>
  </p:sldMasterIdLst>
  <p:sldIdLst>
    <p:sldId id="257" r:id="rId5"/>
    <p:sldId id="262" r:id="rId6"/>
    <p:sldId id="263" r:id="rId7"/>
    <p:sldId id="264" r:id="rId8"/>
    <p:sldId id="265" r:id="rId9"/>
    <p:sldId id="270" r:id="rId10"/>
    <p:sldId id="274" r:id="rId11"/>
    <p:sldId id="275" r:id="rId12"/>
    <p:sldId id="276" r:id="rId13"/>
    <p:sldId id="277" r:id="rId14"/>
    <p:sldId id="271" r:id="rId15"/>
    <p:sldId id="272" r:id="rId16"/>
    <p:sldId id="278" r:id="rId17"/>
    <p:sldId id="279" r:id="rId18"/>
    <p:sldId id="273" r:id="rId19"/>
    <p:sldId id="26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8A87A34-81AB-432B-8DAE-1953F412C126}" type="datetimeFigureOut">
              <a:rPr lang="en-US" smtClean="0"/>
              <a:pPr/>
              <a:t>3/19/2020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D22F896-40B5-4ADD-8801-0D06FADFA095}" type="slidenum">
              <a:rPr lang="en-US" smtClean="0"/>
              <a:t>‹nº›</a:t>
            </a:fld>
            <a:endParaRPr lang="en-US" dirty="0"/>
          </a:p>
        </p:txBody>
      </p:sp>
    </p:spTree>
    <p:extLst>
      <p:ext uri="{BB962C8B-B14F-4D97-AF65-F5344CB8AC3E}">
        <p14:creationId xmlns:p14="http://schemas.microsoft.com/office/powerpoint/2010/main" val="7950189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976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41897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90408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30141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8A87A34-81AB-432B-8DAE-1953F412C126}" type="datetimeFigureOut">
              <a:rPr lang="en-US" smtClean="0"/>
              <a:t>3/19/2020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66665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4752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40074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7952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5618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pt-BR"/>
              <a:t>Clique para editar o título Mestre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8" name="Date Placeholder 7"/>
          <p:cNvSpPr>
            <a:spLocks noGrp="1"/>
          </p:cNvSpPr>
          <p:nvPr>
            <p:ph type="dt" sz="half" idx="10"/>
          </p:nvPr>
        </p:nvSpPr>
        <p:spPr/>
        <p:txBody>
          <a:bodyPr/>
          <a:lstStyle/>
          <a:p>
            <a:fld id="{48A87A34-81AB-432B-8DAE-1953F412C126}" type="datetimeFigureOut">
              <a:rPr lang="en-US" smtClean="0"/>
              <a:t>3/19/2020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6D22F896-40B5-4ADD-8801-0D06FADFA095}" type="slidenum">
              <a:rPr lang="en-US" smtClean="0"/>
              <a:t>‹nº›</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9503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8A87A34-81AB-432B-8DAE-1953F412C126}" type="datetimeFigureOut">
              <a:rPr lang="en-US" smtClean="0"/>
              <a:t>3/19/2020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6D22F896-40B5-4ADD-8801-0D06FADFA095}" type="slidenum">
              <a:rPr lang="en-US" smtClean="0"/>
              <a:t>‹nº›</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743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8A87A34-81AB-432B-8DAE-1953F412C126}" type="datetimeFigureOut">
              <a:rPr lang="en-US" smtClean="0"/>
              <a:pPr/>
              <a:t>3/19/2020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65695252"/>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xame.abril.com.br/mundo/como-vivem-hoje-as-meninas-libertadas-das-garras-do-grupo-boko-haram/" TargetMode="External"/><Relationship Id="rId2" Type="http://schemas.openxmlformats.org/officeDocument/2006/relationships/hyperlink" Target="https://exame.abril.com.br/noticias-sobre/boko-haram/" TargetMode="Externa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rezi.com/iuvvueymh75a/o-poder-paralelo-na-colomb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exame.abril.com.br/noticias-sobre/taliba/" TargetMode="External"/><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exame.abril.com.br/mundo/sobe-para-215-numero-de-mortos-em-atentado-na-somalia/" TargetMode="External"/><Relationship Id="rId2" Type="http://schemas.openxmlformats.org/officeDocument/2006/relationships/hyperlink" Target="https://exame.abril.com.br/noticias-sobre/somalia/" TargetMode="External"/><Relationship Id="rId1" Type="http://schemas.openxmlformats.org/officeDocument/2006/relationships/slideLayout" Target="../slideLayouts/slideLayout4.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2C877-D5D9-4471-B73F-B2A458BB583C}"/>
              </a:ext>
            </a:extLst>
          </p:cNvPr>
          <p:cNvSpPr>
            <a:spLocks noGrp="1"/>
          </p:cNvSpPr>
          <p:nvPr>
            <p:ph type="title"/>
          </p:nvPr>
        </p:nvSpPr>
        <p:spPr/>
        <p:txBody>
          <a:bodyPr/>
          <a:lstStyle/>
          <a:p>
            <a:r>
              <a:rPr lang="pt-BR" b="1" dirty="0"/>
              <a:t>PODER PARALELO</a:t>
            </a:r>
          </a:p>
        </p:txBody>
      </p:sp>
      <p:sp>
        <p:nvSpPr>
          <p:cNvPr id="3" name="Espaço Reservado para Conteúdo 2">
            <a:extLst>
              <a:ext uri="{FF2B5EF4-FFF2-40B4-BE49-F238E27FC236}">
                <a16:creationId xmlns:a16="http://schemas.microsoft.com/office/drawing/2014/main" id="{A768A17E-1257-459F-8679-38C3D731B52E}"/>
              </a:ext>
            </a:extLst>
          </p:cNvPr>
          <p:cNvSpPr>
            <a:spLocks noGrp="1"/>
          </p:cNvSpPr>
          <p:nvPr>
            <p:ph idx="1"/>
          </p:nvPr>
        </p:nvSpPr>
        <p:spPr/>
        <p:txBody>
          <a:bodyPr/>
          <a:lstStyle/>
          <a:p>
            <a:r>
              <a:rPr lang="pt-BR" sz="2800" b="1" spc="-5" dirty="0">
                <a:solidFill>
                  <a:srgbClr val="252F50"/>
                </a:solidFill>
                <a:latin typeface="Corbel"/>
                <a:cs typeface="Corbel"/>
              </a:rPr>
              <a:t>Caracteriza-se </a:t>
            </a:r>
            <a:r>
              <a:rPr lang="pt-BR" sz="2800" b="1" dirty="0">
                <a:solidFill>
                  <a:srgbClr val="252F50"/>
                </a:solidFill>
                <a:latin typeface="Corbel"/>
                <a:cs typeface="Corbel"/>
              </a:rPr>
              <a:t>por </a:t>
            </a:r>
            <a:r>
              <a:rPr lang="pt-BR" sz="2800" b="1" spc="-5" dirty="0">
                <a:solidFill>
                  <a:srgbClr val="252F50"/>
                </a:solidFill>
                <a:latin typeface="Corbel"/>
                <a:cs typeface="Corbel"/>
              </a:rPr>
              <a:t>organizações  que </a:t>
            </a:r>
            <a:r>
              <a:rPr lang="pt-BR" sz="2800" b="1" dirty="0">
                <a:solidFill>
                  <a:srgbClr val="252F50"/>
                </a:solidFill>
                <a:latin typeface="Corbel"/>
                <a:cs typeface="Corbel"/>
              </a:rPr>
              <a:t>buscam </a:t>
            </a:r>
            <a:r>
              <a:rPr lang="pt-BR" sz="2800" b="1" spc="-5" dirty="0">
                <a:solidFill>
                  <a:srgbClr val="252F50"/>
                </a:solidFill>
                <a:latin typeface="Corbel"/>
                <a:cs typeface="Corbel"/>
              </a:rPr>
              <a:t>controlar </a:t>
            </a:r>
            <a:r>
              <a:rPr lang="pt-BR" sz="2800" b="1" dirty="0">
                <a:solidFill>
                  <a:srgbClr val="252F50"/>
                </a:solidFill>
                <a:latin typeface="Corbel"/>
                <a:cs typeface="Corbel"/>
              </a:rPr>
              <a:t>o poder  político </a:t>
            </a:r>
            <a:r>
              <a:rPr lang="pt-BR" sz="2800" b="1" spc="-5" dirty="0">
                <a:solidFill>
                  <a:srgbClr val="252F50"/>
                </a:solidFill>
                <a:latin typeface="Corbel"/>
                <a:cs typeface="Corbel"/>
              </a:rPr>
              <a:t>ou </a:t>
            </a:r>
            <a:r>
              <a:rPr lang="pt-BR" sz="2800" b="1" dirty="0">
                <a:solidFill>
                  <a:srgbClr val="252F50"/>
                </a:solidFill>
                <a:latin typeface="Corbel"/>
                <a:cs typeface="Corbel"/>
              </a:rPr>
              <a:t>econômico por meio da  violência </a:t>
            </a:r>
            <a:r>
              <a:rPr lang="pt-BR" sz="2800" b="1" spc="-5" dirty="0">
                <a:solidFill>
                  <a:srgbClr val="252F50"/>
                </a:solidFill>
                <a:latin typeface="Corbel"/>
                <a:cs typeface="Corbel"/>
              </a:rPr>
              <a:t>ou </a:t>
            </a:r>
            <a:r>
              <a:rPr lang="pt-BR" sz="2800" b="1" dirty="0">
                <a:solidFill>
                  <a:srgbClr val="252F50"/>
                </a:solidFill>
                <a:latin typeface="Corbel"/>
                <a:cs typeface="Corbel"/>
              </a:rPr>
              <a:t>ações</a:t>
            </a:r>
            <a:r>
              <a:rPr lang="pt-BR" sz="2800" b="1" spc="-30" dirty="0">
                <a:solidFill>
                  <a:srgbClr val="252F50"/>
                </a:solidFill>
                <a:latin typeface="Corbel"/>
                <a:cs typeface="Corbel"/>
              </a:rPr>
              <a:t> </a:t>
            </a:r>
            <a:r>
              <a:rPr lang="pt-BR" sz="2800" b="1" dirty="0">
                <a:solidFill>
                  <a:srgbClr val="252F50"/>
                </a:solidFill>
                <a:latin typeface="Corbel"/>
                <a:cs typeface="Corbel"/>
              </a:rPr>
              <a:t>ilegais.</a:t>
            </a:r>
          </a:p>
          <a:p>
            <a:endParaRPr lang="pt-BR" sz="2800" b="1" dirty="0">
              <a:solidFill>
                <a:srgbClr val="252F50"/>
              </a:solidFill>
              <a:latin typeface="Corbel"/>
              <a:cs typeface="Corbel"/>
            </a:endParaRPr>
          </a:p>
          <a:p>
            <a:r>
              <a:rPr lang="pt-BR" sz="2800" b="1" dirty="0">
                <a:solidFill>
                  <a:srgbClr val="252F50"/>
                </a:solidFill>
                <a:latin typeface="Corbel"/>
                <a:cs typeface="Corbel"/>
              </a:rPr>
              <a:t>Prof.a Daniela Reis</a:t>
            </a:r>
            <a:endParaRPr lang="pt-BR" sz="2800" b="1" dirty="0">
              <a:latin typeface="Corbel"/>
              <a:cs typeface="Corbel"/>
            </a:endParaRPr>
          </a:p>
          <a:p>
            <a:endParaRPr lang="pt-BR" dirty="0"/>
          </a:p>
        </p:txBody>
      </p:sp>
    </p:spTree>
    <p:extLst>
      <p:ext uri="{BB962C8B-B14F-4D97-AF65-F5344CB8AC3E}">
        <p14:creationId xmlns:p14="http://schemas.microsoft.com/office/powerpoint/2010/main" val="2824881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85A1C9-F0C7-481A-90A6-B817BEEFFF59}"/>
              </a:ext>
            </a:extLst>
          </p:cNvPr>
          <p:cNvSpPr>
            <a:spLocks noGrp="1"/>
          </p:cNvSpPr>
          <p:nvPr>
            <p:ph type="title"/>
          </p:nvPr>
        </p:nvSpPr>
        <p:spPr/>
        <p:txBody>
          <a:bodyPr>
            <a:normAutofit fontScale="90000"/>
          </a:bodyPr>
          <a:lstStyle/>
          <a:p>
            <a:r>
              <a:rPr lang="pt-BR" b="1" dirty="0"/>
              <a:t>4º Boko Haram – 1.254 mortes</a:t>
            </a:r>
            <a:br>
              <a:rPr lang="pt-BR" b="1" dirty="0"/>
            </a:br>
            <a:endParaRPr lang="pt-BR" dirty="0"/>
          </a:p>
        </p:txBody>
      </p:sp>
      <p:sp>
        <p:nvSpPr>
          <p:cNvPr id="3" name="Espaço Reservado para Conteúdo 2">
            <a:extLst>
              <a:ext uri="{FF2B5EF4-FFF2-40B4-BE49-F238E27FC236}">
                <a16:creationId xmlns:a16="http://schemas.microsoft.com/office/drawing/2014/main" id="{17AB6A4F-5C13-4966-92BF-DD932BEEBAAC}"/>
              </a:ext>
            </a:extLst>
          </p:cNvPr>
          <p:cNvSpPr>
            <a:spLocks noGrp="1"/>
          </p:cNvSpPr>
          <p:nvPr>
            <p:ph sz="half" idx="1"/>
          </p:nvPr>
        </p:nvSpPr>
        <p:spPr>
          <a:xfrm>
            <a:off x="533400" y="1476375"/>
            <a:ext cx="5288280" cy="4375785"/>
          </a:xfrm>
        </p:spPr>
        <p:txBody>
          <a:bodyPr>
            <a:normAutofit/>
          </a:bodyPr>
          <a:lstStyle/>
          <a:p>
            <a:r>
              <a:rPr lang="pt-BR" b="1" dirty="0"/>
              <a:t>Os nigerianos do </a:t>
            </a:r>
            <a:r>
              <a:rPr lang="pt-BR" b="1" dirty="0">
                <a:hlinkClick r:id="rId2">
                  <a:extLst>
                    <a:ext uri="{A12FA001-AC4F-418D-AE19-62706E023703}">
                      <ahyp:hlinkClr xmlns:ahyp="http://schemas.microsoft.com/office/drawing/2018/hyperlinkcolor" val="tx"/>
                    </a:ext>
                  </a:extLst>
                </a:hlinkClick>
              </a:rPr>
              <a:t>Boko Haram</a:t>
            </a:r>
            <a:r>
              <a:rPr lang="pt-BR" b="1" dirty="0"/>
              <a:t>, que são alinhados com o Estado Islâmico, atuam não apenas na Nigéria, mas em países vizinhos, como Camarões, Chade e Níger. O grupo já ocupou o posto de mais violento do mundo em 2014 e hoje está no quarto lugar. Ainda assim, o Boko Haram segue uma forte ameaça: em 2017, suas atividades aumentaram em 40% e causaram 15% mais mortes na comparação com 2016, quando. Ao todo, foram 272 ataques terroristas e 1.254 mortes.</a:t>
            </a:r>
          </a:p>
          <a:p>
            <a:r>
              <a:rPr lang="pt-BR" dirty="0">
                <a:hlinkClick r:id="rId3"/>
              </a:rPr>
              <a:t>https://exame.abril.com.br/mundo/como-vivem-hoje-as-meninas-libertadas-das-garras-do-grupo-boko-haram/</a:t>
            </a:r>
            <a:endParaRPr lang="pt-BR" dirty="0"/>
          </a:p>
        </p:txBody>
      </p:sp>
      <p:pic>
        <p:nvPicPr>
          <p:cNvPr id="2050" name="Picture 2" descr="Resultado de imagem para GRUPOS TERRORISTAS ATUAIS">
            <a:extLst>
              <a:ext uri="{FF2B5EF4-FFF2-40B4-BE49-F238E27FC236}">
                <a16:creationId xmlns:a16="http://schemas.microsoft.com/office/drawing/2014/main" id="{80E0208B-0CC4-4D6C-A7EE-D6F09F9DC8F3}"/>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6370638" y="2392627"/>
            <a:ext cx="4754562" cy="3169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503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0531" y="215572"/>
            <a:ext cx="10455149" cy="750847"/>
          </a:xfrm>
          <a:prstGeom prst="rect">
            <a:avLst/>
          </a:prstGeom>
        </p:spPr>
        <p:txBody>
          <a:bodyPr vert="horz" wrap="square" lIns="0" tIns="12065" rIns="0" bIns="0" rtlCol="0">
            <a:spAutoFit/>
          </a:bodyPr>
          <a:lstStyle/>
          <a:p>
            <a:pPr marL="12700">
              <a:lnSpc>
                <a:spcPct val="100000"/>
              </a:lnSpc>
              <a:spcBef>
                <a:spcPts val="95"/>
              </a:spcBef>
            </a:pPr>
            <a:r>
              <a:rPr b="1" spc="-5" dirty="0"/>
              <a:t>TERRORISTAS</a:t>
            </a:r>
            <a:r>
              <a:rPr b="1" spc="-80" dirty="0"/>
              <a:t> </a:t>
            </a:r>
            <a:r>
              <a:rPr b="1" spc="-5" dirty="0"/>
              <a:t>NACIONALISTA</a:t>
            </a:r>
          </a:p>
        </p:txBody>
      </p:sp>
      <p:sp>
        <p:nvSpPr>
          <p:cNvPr id="3" name="object 3"/>
          <p:cNvSpPr txBox="1">
            <a:spLocks noGrp="1"/>
          </p:cNvSpPr>
          <p:nvPr>
            <p:ph idx="1"/>
          </p:nvPr>
        </p:nvSpPr>
        <p:spPr>
          <a:xfrm>
            <a:off x="466725" y="1352550"/>
            <a:ext cx="10658475" cy="3927998"/>
          </a:xfrm>
          <a:prstGeom prst="rect">
            <a:avLst/>
          </a:prstGeom>
        </p:spPr>
        <p:txBody>
          <a:bodyPr vert="horz" wrap="square" lIns="0" tIns="49530" rIns="0" bIns="0" rtlCol="0">
            <a:spAutoFit/>
          </a:bodyPr>
          <a:lstStyle/>
          <a:p>
            <a:pPr marL="366395" marR="311150" indent="-228600">
              <a:lnSpc>
                <a:spcPts val="2380"/>
              </a:lnSpc>
              <a:spcBef>
                <a:spcPts val="390"/>
              </a:spcBef>
              <a:buClr>
                <a:srgbClr val="535353"/>
              </a:buClr>
              <a:buSzPct val="79545"/>
              <a:buFont typeface="Arial"/>
              <a:buChar char="•"/>
              <a:tabLst>
                <a:tab pos="365760" algn="l"/>
                <a:tab pos="366395" algn="l"/>
              </a:tabLst>
            </a:pPr>
            <a:r>
              <a:rPr b="1" spc="-5" dirty="0"/>
              <a:t>O terrorismo nacionalista é geralmente à </a:t>
            </a:r>
            <a:r>
              <a:rPr b="1" dirty="0"/>
              <a:t>luta </a:t>
            </a:r>
            <a:r>
              <a:rPr b="1" spc="-5" dirty="0"/>
              <a:t>pela autonomia </a:t>
            </a:r>
            <a:r>
              <a:rPr b="1" spc="-10" dirty="0"/>
              <a:t>de </a:t>
            </a:r>
            <a:r>
              <a:rPr b="1" spc="-5" dirty="0"/>
              <a:t>uma </a:t>
            </a:r>
            <a:r>
              <a:rPr b="1" spc="-10" dirty="0"/>
              <a:t>nação  </a:t>
            </a:r>
            <a:r>
              <a:rPr b="1" spc="-5" dirty="0"/>
              <a:t>em relação a </a:t>
            </a:r>
            <a:r>
              <a:rPr b="1" dirty="0"/>
              <a:t>outra, </a:t>
            </a:r>
            <a:r>
              <a:rPr b="1" spc="-5" dirty="0"/>
              <a:t>tal como a </a:t>
            </a:r>
            <a:r>
              <a:rPr b="1" spc="-10" dirty="0"/>
              <a:t>Irlanda </a:t>
            </a:r>
            <a:r>
              <a:rPr b="1" spc="-5" dirty="0"/>
              <a:t>do Norte em relação ao </a:t>
            </a:r>
            <a:r>
              <a:rPr b="1" dirty="0"/>
              <a:t>Reino </a:t>
            </a:r>
            <a:r>
              <a:rPr b="1" spc="-5" dirty="0"/>
              <a:t>Unido  </a:t>
            </a:r>
            <a:r>
              <a:rPr b="1" spc="-15" dirty="0"/>
              <a:t>(IRA)e </a:t>
            </a:r>
            <a:r>
              <a:rPr b="1" spc="-5" dirty="0"/>
              <a:t>o País </a:t>
            </a:r>
            <a:r>
              <a:rPr b="1" spc="-10" dirty="0"/>
              <a:t>Basco (ETA) </a:t>
            </a:r>
            <a:r>
              <a:rPr b="1" spc="-5" dirty="0"/>
              <a:t>em relação à</a:t>
            </a:r>
            <a:r>
              <a:rPr b="1" spc="155" dirty="0"/>
              <a:t> </a:t>
            </a:r>
            <a:r>
              <a:rPr b="1" spc="-10" dirty="0"/>
              <a:t>Espanha.</a:t>
            </a:r>
          </a:p>
          <a:p>
            <a:pPr marL="366395" marR="69850" indent="-228600">
              <a:lnSpc>
                <a:spcPct val="90000"/>
              </a:lnSpc>
              <a:spcBef>
                <a:spcPts val="1760"/>
              </a:spcBef>
              <a:buClr>
                <a:srgbClr val="535353"/>
              </a:buClr>
              <a:buSzPct val="79545"/>
              <a:buFont typeface="Arial"/>
              <a:buChar char="•"/>
              <a:tabLst>
                <a:tab pos="365760" algn="l"/>
                <a:tab pos="366395" algn="l"/>
              </a:tabLst>
            </a:pPr>
            <a:r>
              <a:rPr b="1" spc="-10" dirty="0"/>
              <a:t>IRA </a:t>
            </a:r>
            <a:r>
              <a:rPr b="1" spc="-5" dirty="0"/>
              <a:t>- O Exército Republicano </a:t>
            </a:r>
            <a:r>
              <a:rPr b="1" spc="-10" dirty="0"/>
              <a:t>Irlandês, </a:t>
            </a:r>
            <a:r>
              <a:rPr b="1" dirty="0"/>
              <a:t>mais </a:t>
            </a:r>
            <a:r>
              <a:rPr b="1" spc="-5" dirty="0"/>
              <a:t>conhecido como </a:t>
            </a:r>
            <a:r>
              <a:rPr b="1" spc="-10" dirty="0"/>
              <a:t>IRA </a:t>
            </a:r>
            <a:r>
              <a:rPr b="1" spc="-20" dirty="0"/>
              <a:t>(do </a:t>
            </a:r>
            <a:r>
              <a:rPr b="1" spc="-5" dirty="0"/>
              <a:t>inglês Irish  Republican </a:t>
            </a:r>
            <a:r>
              <a:rPr b="1" spc="-10" dirty="0"/>
              <a:t>Army), </a:t>
            </a:r>
            <a:r>
              <a:rPr b="1" spc="-5" dirty="0"/>
              <a:t>é um grupo paramilitar </a:t>
            </a:r>
            <a:r>
              <a:rPr b="1" dirty="0"/>
              <a:t>católico </a:t>
            </a:r>
            <a:r>
              <a:rPr b="1" spc="-5" dirty="0"/>
              <a:t>e reintegralista, </a:t>
            </a:r>
            <a:r>
              <a:rPr b="1" spc="-10" dirty="0"/>
              <a:t>que  </a:t>
            </a:r>
            <a:r>
              <a:rPr b="1" spc="-5" dirty="0"/>
              <a:t>pretende </a:t>
            </a:r>
            <a:r>
              <a:rPr b="1" spc="-10" dirty="0"/>
              <a:t>separar </a:t>
            </a:r>
            <a:r>
              <a:rPr b="1" spc="-5" dirty="0"/>
              <a:t>a Irlanda </a:t>
            </a:r>
            <a:r>
              <a:rPr b="1" spc="-10" dirty="0"/>
              <a:t>do </a:t>
            </a:r>
            <a:r>
              <a:rPr b="1" spc="-5" dirty="0"/>
              <a:t>Norte </a:t>
            </a:r>
            <a:r>
              <a:rPr b="1" spc="-10" dirty="0"/>
              <a:t>do </a:t>
            </a:r>
            <a:r>
              <a:rPr b="1" spc="-5" dirty="0"/>
              <a:t>Reino Unido e </a:t>
            </a:r>
            <a:r>
              <a:rPr b="1" dirty="0"/>
              <a:t>reanexar-se </a:t>
            </a:r>
            <a:r>
              <a:rPr b="1" spc="-5" dirty="0"/>
              <a:t>à República  da </a:t>
            </a:r>
            <a:r>
              <a:rPr b="1" spc="-10" dirty="0"/>
              <a:t>Irlanda. </a:t>
            </a:r>
            <a:r>
              <a:rPr b="1" spc="-5" dirty="0"/>
              <a:t>recorreu a </a:t>
            </a:r>
            <a:r>
              <a:rPr b="1" dirty="0"/>
              <a:t>métodos </a:t>
            </a:r>
            <a:r>
              <a:rPr b="1" spc="-5" dirty="0"/>
              <a:t>terroristas, principalmente ataques bombistas e  emboscadas com </a:t>
            </a:r>
            <a:r>
              <a:rPr b="1" spc="-10" dirty="0"/>
              <a:t>armas de </a:t>
            </a:r>
            <a:r>
              <a:rPr b="1" spc="-5" dirty="0"/>
              <a:t>fogo, e </a:t>
            </a:r>
            <a:r>
              <a:rPr b="1" dirty="0"/>
              <a:t>tinha </a:t>
            </a:r>
            <a:r>
              <a:rPr b="1" spc="-5" dirty="0"/>
              <a:t>como </a:t>
            </a:r>
            <a:r>
              <a:rPr b="1" dirty="0"/>
              <a:t>alvos tradicionais </a:t>
            </a:r>
            <a:r>
              <a:rPr b="1" spc="-5" dirty="0"/>
              <a:t>protestantes,  políticos e representantes </a:t>
            </a:r>
            <a:r>
              <a:rPr b="1" spc="-10" dirty="0"/>
              <a:t>do </a:t>
            </a:r>
            <a:r>
              <a:rPr b="1" spc="-5" dirty="0"/>
              <a:t>governo britânico, com </a:t>
            </a:r>
            <a:r>
              <a:rPr b="1" dirty="0"/>
              <a:t>mais </a:t>
            </a:r>
            <a:r>
              <a:rPr b="1" spc="-10" dirty="0"/>
              <a:t>de 3.500</a:t>
            </a:r>
            <a:r>
              <a:rPr b="1" spc="25" dirty="0"/>
              <a:t> </a:t>
            </a:r>
            <a:r>
              <a:rPr b="1" spc="-5" dirty="0"/>
              <a:t>mortes.</a:t>
            </a:r>
          </a:p>
          <a:p>
            <a:pPr marL="366395" marR="5080" indent="-228600">
              <a:lnSpc>
                <a:spcPct val="90000"/>
              </a:lnSpc>
              <a:spcBef>
                <a:spcPts val="1800"/>
              </a:spcBef>
              <a:buClr>
                <a:srgbClr val="535353"/>
              </a:buClr>
              <a:buSzPct val="79545"/>
              <a:buFont typeface="Arial"/>
              <a:buChar char="•"/>
              <a:tabLst>
                <a:tab pos="365760" algn="l"/>
                <a:tab pos="366395" algn="l"/>
              </a:tabLst>
            </a:pPr>
            <a:r>
              <a:rPr b="1" spc="-10" dirty="0"/>
              <a:t>ETA </a:t>
            </a:r>
            <a:r>
              <a:rPr b="1" spc="-5" dirty="0"/>
              <a:t>- A organização </a:t>
            </a:r>
            <a:r>
              <a:rPr b="1" spc="-10" dirty="0"/>
              <a:t>Euskadi Ta Askatasuna </a:t>
            </a:r>
            <a:r>
              <a:rPr b="1" spc="-15" dirty="0"/>
              <a:t>(basco </a:t>
            </a:r>
            <a:r>
              <a:rPr b="1" spc="-10" dirty="0"/>
              <a:t>para </a:t>
            </a:r>
            <a:r>
              <a:rPr b="1" dirty="0"/>
              <a:t>Pátria </a:t>
            </a:r>
            <a:r>
              <a:rPr b="1" spc="-10" dirty="0"/>
              <a:t>Basca </a:t>
            </a:r>
            <a:r>
              <a:rPr b="1" spc="-5" dirty="0"/>
              <a:t>e  Liberdade), </a:t>
            </a:r>
            <a:r>
              <a:rPr b="1" dirty="0"/>
              <a:t>mais </a:t>
            </a:r>
            <a:r>
              <a:rPr b="1" spc="-5" dirty="0"/>
              <a:t>conhecida pela sigla </a:t>
            </a:r>
            <a:r>
              <a:rPr b="1" spc="-15" dirty="0"/>
              <a:t>ETA, </a:t>
            </a:r>
            <a:r>
              <a:rPr b="1" spc="-5" dirty="0"/>
              <a:t>é um grupo que </a:t>
            </a:r>
            <a:r>
              <a:rPr b="1" spc="-10" dirty="0"/>
              <a:t>procura </a:t>
            </a:r>
            <a:r>
              <a:rPr b="1" spc="-5" dirty="0"/>
              <a:t>a  independência </a:t>
            </a:r>
            <a:r>
              <a:rPr b="1" spc="-10" dirty="0"/>
              <a:t>da </a:t>
            </a:r>
            <a:r>
              <a:rPr b="1" spc="-5" dirty="0"/>
              <a:t>região </a:t>
            </a:r>
            <a:r>
              <a:rPr b="1" spc="-10" dirty="0"/>
              <a:t>do </a:t>
            </a:r>
            <a:r>
              <a:rPr b="1" spc="-5" dirty="0"/>
              <a:t>País </a:t>
            </a:r>
            <a:r>
              <a:rPr b="1" spc="-10" dirty="0"/>
              <a:t>Basco </a:t>
            </a:r>
            <a:r>
              <a:rPr b="1" spc="-15" dirty="0"/>
              <a:t>(Euskal </a:t>
            </a:r>
            <a:r>
              <a:rPr b="1" spc="-10" dirty="0"/>
              <a:t>Herria), de Espanha </a:t>
            </a:r>
            <a:r>
              <a:rPr b="1" spc="-5" dirty="0"/>
              <a:t>e França. A  </a:t>
            </a:r>
            <a:r>
              <a:rPr b="1" spc="-10" dirty="0"/>
              <a:t>ETA possui </a:t>
            </a:r>
            <a:r>
              <a:rPr b="1" spc="-5" dirty="0"/>
              <a:t>ideologia separatista/independentista</a:t>
            </a:r>
            <a:r>
              <a:rPr b="1" spc="-30" dirty="0"/>
              <a:t> </a:t>
            </a:r>
            <a:r>
              <a:rPr b="1" dirty="0"/>
              <a:t>revolucionária</a:t>
            </a:r>
            <a:r>
              <a:rPr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2916" y="873570"/>
            <a:ext cx="8120609" cy="750847"/>
          </a:xfrm>
          <a:prstGeom prst="rect">
            <a:avLst/>
          </a:prstGeom>
        </p:spPr>
        <p:txBody>
          <a:bodyPr vert="horz" wrap="square" lIns="0" tIns="12065" rIns="0" bIns="0" rtlCol="0">
            <a:spAutoFit/>
          </a:bodyPr>
          <a:lstStyle/>
          <a:p>
            <a:pPr marL="12700">
              <a:lnSpc>
                <a:spcPct val="100000"/>
              </a:lnSpc>
              <a:spcBef>
                <a:spcPts val="95"/>
              </a:spcBef>
            </a:pPr>
            <a:r>
              <a:rPr b="1" spc="-5" dirty="0"/>
              <a:t>CRIME</a:t>
            </a:r>
            <a:r>
              <a:rPr b="1" spc="-35" dirty="0"/>
              <a:t> </a:t>
            </a:r>
            <a:r>
              <a:rPr b="1" spc="-10" dirty="0"/>
              <a:t>ORGANIZADO</a:t>
            </a:r>
          </a:p>
        </p:txBody>
      </p:sp>
      <p:sp>
        <p:nvSpPr>
          <p:cNvPr id="3" name="object 3"/>
          <p:cNvSpPr txBox="1"/>
          <p:nvPr/>
        </p:nvSpPr>
        <p:spPr>
          <a:xfrm>
            <a:off x="230505" y="2981959"/>
            <a:ext cx="11961495" cy="2619307"/>
          </a:xfrm>
          <a:prstGeom prst="rect">
            <a:avLst/>
          </a:prstGeom>
        </p:spPr>
        <p:txBody>
          <a:bodyPr vert="horz" wrap="square" lIns="0" tIns="53975" rIns="0" bIns="0" rtlCol="0">
            <a:spAutoFit/>
          </a:bodyPr>
          <a:lstStyle/>
          <a:p>
            <a:pPr marL="241300" marR="842010" indent="-228600">
              <a:lnSpc>
                <a:spcPts val="2590"/>
              </a:lnSpc>
              <a:spcBef>
                <a:spcPts val="425"/>
              </a:spcBef>
              <a:buClr>
                <a:srgbClr val="535353"/>
              </a:buClr>
              <a:buSzPct val="79166"/>
              <a:buFont typeface="Arial"/>
              <a:buChar char="•"/>
              <a:tabLst>
                <a:tab pos="240665" algn="l"/>
                <a:tab pos="241300" algn="l"/>
              </a:tabLst>
            </a:pPr>
            <a:r>
              <a:rPr sz="2400" b="1" dirty="0">
                <a:solidFill>
                  <a:srgbClr val="A72227"/>
                </a:solidFill>
                <a:latin typeface="Century Gothic"/>
                <a:cs typeface="Century Gothic"/>
              </a:rPr>
              <a:t>O narcotráfico é </a:t>
            </a:r>
            <a:r>
              <a:rPr sz="2400" b="1" spc="-5" dirty="0">
                <a:solidFill>
                  <a:srgbClr val="A72227"/>
                </a:solidFill>
                <a:latin typeface="Century Gothic"/>
                <a:cs typeface="Century Gothic"/>
              </a:rPr>
              <a:t>caracterizado pela </a:t>
            </a:r>
            <a:r>
              <a:rPr sz="2400" b="1" dirty="0">
                <a:solidFill>
                  <a:srgbClr val="A72227"/>
                </a:solidFill>
                <a:latin typeface="Century Gothic"/>
                <a:cs typeface="Century Gothic"/>
              </a:rPr>
              <a:t>venda </a:t>
            </a:r>
            <a:r>
              <a:rPr sz="2400" b="1" spc="-5" dirty="0">
                <a:solidFill>
                  <a:srgbClr val="A72227"/>
                </a:solidFill>
                <a:latin typeface="Century Gothic"/>
                <a:cs typeface="Century Gothic"/>
              </a:rPr>
              <a:t>de substâncias ilícitas, sendo,  portanto, </a:t>
            </a:r>
            <a:r>
              <a:rPr sz="2400" b="1" dirty="0">
                <a:solidFill>
                  <a:srgbClr val="A72227"/>
                </a:solidFill>
                <a:latin typeface="Century Gothic"/>
                <a:cs typeface="Century Gothic"/>
              </a:rPr>
              <a:t>uma </a:t>
            </a:r>
            <a:r>
              <a:rPr sz="2400" b="1" spc="-5" dirty="0">
                <a:solidFill>
                  <a:srgbClr val="A72227"/>
                </a:solidFill>
                <a:latin typeface="Century Gothic"/>
                <a:cs typeface="Century Gothic"/>
              </a:rPr>
              <a:t>atividade</a:t>
            </a:r>
            <a:r>
              <a:rPr sz="2400" b="1" spc="-45" dirty="0">
                <a:solidFill>
                  <a:srgbClr val="A72227"/>
                </a:solidFill>
                <a:latin typeface="Century Gothic"/>
                <a:cs typeface="Century Gothic"/>
              </a:rPr>
              <a:t> </a:t>
            </a:r>
            <a:r>
              <a:rPr sz="2400" b="1" dirty="0">
                <a:solidFill>
                  <a:srgbClr val="A72227"/>
                </a:solidFill>
                <a:latin typeface="Century Gothic"/>
                <a:cs typeface="Century Gothic"/>
              </a:rPr>
              <a:t>ilegal.</a:t>
            </a:r>
            <a:endParaRPr sz="2400" b="1" dirty="0">
              <a:latin typeface="Century Gothic"/>
              <a:cs typeface="Century Gothic"/>
            </a:endParaRPr>
          </a:p>
          <a:p>
            <a:pPr marL="241300" marR="5080" indent="-228600">
              <a:lnSpc>
                <a:spcPts val="2590"/>
              </a:lnSpc>
              <a:spcBef>
                <a:spcPts val="1810"/>
              </a:spcBef>
              <a:buClr>
                <a:srgbClr val="535353"/>
              </a:buClr>
              <a:buSzPct val="79166"/>
              <a:buFont typeface="Arial"/>
              <a:buChar char="•"/>
              <a:tabLst>
                <a:tab pos="240665" algn="l"/>
                <a:tab pos="241300" algn="l"/>
              </a:tabLst>
            </a:pPr>
            <a:r>
              <a:rPr sz="2400" b="1" dirty="0">
                <a:solidFill>
                  <a:srgbClr val="A72227"/>
                </a:solidFill>
                <a:latin typeface="Century Gothic"/>
                <a:cs typeface="Century Gothic"/>
              </a:rPr>
              <a:t>Crime organizado é toda organização cujas </a:t>
            </a:r>
            <a:r>
              <a:rPr sz="2400" b="1" spc="-5" dirty="0">
                <a:solidFill>
                  <a:srgbClr val="A72227"/>
                </a:solidFill>
                <a:latin typeface="Century Gothic"/>
                <a:cs typeface="Century Gothic"/>
              </a:rPr>
              <a:t>atividades </a:t>
            </a:r>
            <a:r>
              <a:rPr sz="2400" b="1" dirty="0">
                <a:solidFill>
                  <a:srgbClr val="A72227"/>
                </a:solidFill>
                <a:latin typeface="Century Gothic"/>
                <a:cs typeface="Century Gothic"/>
              </a:rPr>
              <a:t>são destinadas a</a:t>
            </a:r>
            <a:r>
              <a:rPr sz="2400" b="1" spc="-175" dirty="0">
                <a:solidFill>
                  <a:srgbClr val="A72227"/>
                </a:solidFill>
                <a:latin typeface="Century Gothic"/>
                <a:cs typeface="Century Gothic"/>
              </a:rPr>
              <a:t> </a:t>
            </a:r>
            <a:r>
              <a:rPr sz="2400" b="1" dirty="0">
                <a:solidFill>
                  <a:srgbClr val="A72227"/>
                </a:solidFill>
                <a:latin typeface="Century Gothic"/>
                <a:cs typeface="Century Gothic"/>
              </a:rPr>
              <a:t>obter  </a:t>
            </a:r>
            <a:r>
              <a:rPr sz="2400" b="1" spc="-5" dirty="0">
                <a:solidFill>
                  <a:srgbClr val="A72227"/>
                </a:solidFill>
                <a:latin typeface="Century Gothic"/>
                <a:cs typeface="Century Gothic"/>
              </a:rPr>
              <a:t>poder </a:t>
            </a:r>
            <a:r>
              <a:rPr sz="2400" b="1" dirty="0">
                <a:solidFill>
                  <a:srgbClr val="A72227"/>
                </a:solidFill>
                <a:latin typeface="Century Gothic"/>
                <a:cs typeface="Century Gothic"/>
              </a:rPr>
              <a:t>e </a:t>
            </a:r>
            <a:r>
              <a:rPr sz="2400" b="1" spc="-5" dirty="0">
                <a:solidFill>
                  <a:srgbClr val="A72227"/>
                </a:solidFill>
                <a:latin typeface="Century Gothic"/>
                <a:cs typeface="Century Gothic"/>
              </a:rPr>
              <a:t>lucro, </a:t>
            </a:r>
            <a:r>
              <a:rPr sz="2400" b="1" dirty="0">
                <a:solidFill>
                  <a:srgbClr val="A72227"/>
                </a:solidFill>
                <a:latin typeface="Century Gothic"/>
                <a:cs typeface="Century Gothic"/>
              </a:rPr>
              <a:t>transgredindo </a:t>
            </a:r>
            <a:r>
              <a:rPr sz="2400" b="1" spc="-5" dirty="0">
                <a:solidFill>
                  <a:srgbClr val="A72227"/>
                </a:solidFill>
                <a:latin typeface="Century Gothic"/>
                <a:cs typeface="Century Gothic"/>
              </a:rPr>
              <a:t>as </a:t>
            </a:r>
            <a:r>
              <a:rPr sz="2400" b="1" dirty="0">
                <a:solidFill>
                  <a:srgbClr val="A72227"/>
                </a:solidFill>
                <a:latin typeface="Century Gothic"/>
                <a:cs typeface="Century Gothic"/>
              </a:rPr>
              <a:t>leis formais </a:t>
            </a:r>
            <a:r>
              <a:rPr sz="2400" b="1" spc="-5" dirty="0">
                <a:solidFill>
                  <a:srgbClr val="A72227"/>
                </a:solidFill>
                <a:latin typeface="Century Gothic"/>
                <a:cs typeface="Century Gothic"/>
              </a:rPr>
              <a:t>das </a:t>
            </a:r>
            <a:r>
              <a:rPr sz="2400" b="1" dirty="0">
                <a:solidFill>
                  <a:srgbClr val="A72227"/>
                </a:solidFill>
                <a:latin typeface="Century Gothic"/>
                <a:cs typeface="Century Gothic"/>
              </a:rPr>
              <a:t>sociedades. </a:t>
            </a:r>
            <a:r>
              <a:rPr sz="2400" b="1" spc="-5" dirty="0">
                <a:solidFill>
                  <a:srgbClr val="A72227"/>
                </a:solidFill>
                <a:latin typeface="Century Gothic"/>
                <a:cs typeface="Century Gothic"/>
              </a:rPr>
              <a:t>Entre as </a:t>
            </a:r>
            <a:r>
              <a:rPr sz="2400" b="1" dirty="0">
                <a:solidFill>
                  <a:srgbClr val="A72227"/>
                </a:solidFill>
                <a:latin typeface="Century Gothic"/>
                <a:cs typeface="Century Gothic"/>
              </a:rPr>
              <a:t>formas </a:t>
            </a:r>
            <a:r>
              <a:rPr sz="2400" b="1" spc="-5" dirty="0">
                <a:solidFill>
                  <a:srgbClr val="A72227"/>
                </a:solidFill>
                <a:latin typeface="Century Gothic"/>
                <a:cs typeface="Century Gothic"/>
              </a:rPr>
              <a:t>de  sustento do </a:t>
            </a:r>
            <a:r>
              <a:rPr sz="2400" b="1" dirty="0">
                <a:solidFill>
                  <a:srgbClr val="A72227"/>
                </a:solidFill>
                <a:latin typeface="Century Gothic"/>
                <a:cs typeface="Century Gothic"/>
              </a:rPr>
              <a:t>crime organizado encontram-se o tráfico </a:t>
            </a:r>
            <a:r>
              <a:rPr sz="2400" b="1" spc="-5" dirty="0">
                <a:solidFill>
                  <a:srgbClr val="A72227"/>
                </a:solidFill>
                <a:latin typeface="Century Gothic"/>
                <a:cs typeface="Century Gothic"/>
              </a:rPr>
              <a:t>de drogas, </a:t>
            </a:r>
            <a:r>
              <a:rPr sz="2400" b="1" dirty="0">
                <a:solidFill>
                  <a:srgbClr val="A72227"/>
                </a:solidFill>
                <a:latin typeface="Century Gothic"/>
                <a:cs typeface="Century Gothic"/>
              </a:rPr>
              <a:t>os jogos </a:t>
            </a:r>
            <a:r>
              <a:rPr sz="2400" b="1" spc="-5" dirty="0">
                <a:solidFill>
                  <a:srgbClr val="A72227"/>
                </a:solidFill>
                <a:latin typeface="Century Gothic"/>
                <a:cs typeface="Century Gothic"/>
              </a:rPr>
              <a:t>de  azar, </a:t>
            </a:r>
            <a:r>
              <a:rPr sz="2400" b="1" dirty="0">
                <a:solidFill>
                  <a:srgbClr val="A72227"/>
                </a:solidFill>
                <a:latin typeface="Century Gothic"/>
                <a:cs typeface="Century Gothic"/>
              </a:rPr>
              <a:t>a </a:t>
            </a:r>
            <a:r>
              <a:rPr sz="2400" b="1" spc="-5" dirty="0">
                <a:solidFill>
                  <a:srgbClr val="A72227"/>
                </a:solidFill>
                <a:latin typeface="Century Gothic"/>
                <a:cs typeface="Century Gothic"/>
              </a:rPr>
              <a:t>corrupção pública </a:t>
            </a:r>
            <a:r>
              <a:rPr sz="2400" b="1" dirty="0">
                <a:solidFill>
                  <a:srgbClr val="A72227"/>
                </a:solidFill>
                <a:latin typeface="Century Gothic"/>
                <a:cs typeface="Century Gothic"/>
              </a:rPr>
              <a:t>e privada e a </a:t>
            </a:r>
            <a:r>
              <a:rPr sz="2400" b="1" spc="-5" dirty="0">
                <a:solidFill>
                  <a:srgbClr val="A72227"/>
                </a:solidFill>
                <a:latin typeface="Century Gothic"/>
                <a:cs typeface="Century Gothic"/>
              </a:rPr>
              <a:t>compra de "proteção", </a:t>
            </a:r>
            <a:r>
              <a:rPr sz="2400" b="1" dirty="0">
                <a:solidFill>
                  <a:srgbClr val="A72227"/>
                </a:solidFill>
                <a:latin typeface="Century Gothic"/>
                <a:cs typeface="Century Gothic"/>
              </a:rPr>
              <a:t>como  </a:t>
            </a:r>
            <a:r>
              <a:rPr sz="2400" b="1" spc="-5" dirty="0">
                <a:solidFill>
                  <a:srgbClr val="A72227"/>
                </a:solidFill>
                <a:latin typeface="Century Gothic"/>
                <a:cs typeface="Century Gothic"/>
              </a:rPr>
              <a:t>acontece </a:t>
            </a:r>
            <a:r>
              <a:rPr sz="2400" b="1" dirty="0">
                <a:solidFill>
                  <a:srgbClr val="A72227"/>
                </a:solidFill>
                <a:latin typeface="Century Gothic"/>
                <a:cs typeface="Century Gothic"/>
              </a:rPr>
              <a:t>com a Máfia </a:t>
            </a:r>
            <a:r>
              <a:rPr sz="2400" b="1" spc="-5" dirty="0">
                <a:solidFill>
                  <a:srgbClr val="A72227"/>
                </a:solidFill>
                <a:latin typeface="Century Gothic"/>
                <a:cs typeface="Century Gothic"/>
              </a:rPr>
              <a:t>italiana </a:t>
            </a:r>
            <a:r>
              <a:rPr sz="2400" b="1" dirty="0">
                <a:solidFill>
                  <a:srgbClr val="A72227"/>
                </a:solidFill>
                <a:latin typeface="Century Gothic"/>
                <a:cs typeface="Century Gothic"/>
              </a:rPr>
              <a:t>e como a </a:t>
            </a:r>
            <a:r>
              <a:rPr sz="2400" b="1" spc="-5" dirty="0">
                <a:solidFill>
                  <a:srgbClr val="A72227"/>
                </a:solidFill>
                <a:latin typeface="Century Gothic"/>
                <a:cs typeface="Century Gothic"/>
              </a:rPr>
              <a:t>milícia </a:t>
            </a:r>
            <a:r>
              <a:rPr sz="2400" b="1" dirty="0">
                <a:solidFill>
                  <a:srgbClr val="A72227"/>
                </a:solidFill>
                <a:latin typeface="Century Gothic"/>
                <a:cs typeface="Century Gothic"/>
              </a:rPr>
              <a:t>no</a:t>
            </a:r>
            <a:r>
              <a:rPr sz="2400" b="1" spc="-145" dirty="0">
                <a:solidFill>
                  <a:srgbClr val="A72227"/>
                </a:solidFill>
                <a:latin typeface="Century Gothic"/>
                <a:cs typeface="Century Gothic"/>
              </a:rPr>
              <a:t> </a:t>
            </a:r>
            <a:r>
              <a:rPr sz="2400" b="1" dirty="0" err="1">
                <a:solidFill>
                  <a:srgbClr val="A72227"/>
                </a:solidFill>
                <a:latin typeface="Century Gothic"/>
                <a:cs typeface="Century Gothic"/>
              </a:rPr>
              <a:t>Brasil</a:t>
            </a:r>
            <a:r>
              <a:rPr sz="2400" b="1" dirty="0">
                <a:solidFill>
                  <a:srgbClr val="A72227"/>
                </a:solidFill>
                <a:latin typeface="Century Gothic"/>
                <a:cs typeface="Century Gothic"/>
              </a:rPr>
              <a:t>.</a:t>
            </a:r>
            <a:endParaRPr sz="2400" b="1" dirty="0">
              <a:latin typeface="Century Gothic"/>
              <a:cs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22F8A3-24FF-4D2A-B897-79E8FC3294AA}"/>
              </a:ext>
            </a:extLst>
          </p:cNvPr>
          <p:cNvSpPr>
            <a:spLocks noGrp="1"/>
          </p:cNvSpPr>
          <p:nvPr>
            <p:ph type="title"/>
          </p:nvPr>
        </p:nvSpPr>
        <p:spPr>
          <a:xfrm>
            <a:off x="295275" y="642594"/>
            <a:ext cx="10829925" cy="1371600"/>
          </a:xfrm>
        </p:spPr>
        <p:txBody>
          <a:bodyPr>
            <a:normAutofit fontScale="90000"/>
          </a:bodyPr>
          <a:lstStyle/>
          <a:p>
            <a:r>
              <a:rPr lang="pt-BR" b="1" dirty="0"/>
              <a:t>PODER PARALELO NA COLOMBIA</a:t>
            </a:r>
            <a:br>
              <a:rPr lang="pt-BR" b="1" dirty="0"/>
            </a:br>
            <a:r>
              <a:rPr lang="pt-BR" sz="3600" b="1" dirty="0"/>
              <a:t>“Acordo colombiano de paz está em risco“</a:t>
            </a:r>
            <a:br>
              <a:rPr lang="pt-BR" b="1" dirty="0"/>
            </a:br>
            <a:endParaRPr lang="pt-BR" b="1" dirty="0"/>
          </a:p>
        </p:txBody>
      </p:sp>
      <p:sp>
        <p:nvSpPr>
          <p:cNvPr id="3" name="Espaço Reservado para Conteúdo 2">
            <a:extLst>
              <a:ext uri="{FF2B5EF4-FFF2-40B4-BE49-F238E27FC236}">
                <a16:creationId xmlns:a16="http://schemas.microsoft.com/office/drawing/2014/main" id="{CA8A41F0-C6A6-4F7A-AB5B-1184ADAADE06}"/>
              </a:ext>
            </a:extLst>
          </p:cNvPr>
          <p:cNvSpPr>
            <a:spLocks noGrp="1"/>
          </p:cNvSpPr>
          <p:nvPr>
            <p:ph idx="1"/>
          </p:nvPr>
        </p:nvSpPr>
        <p:spPr/>
        <p:txBody>
          <a:bodyPr>
            <a:normAutofit/>
          </a:bodyPr>
          <a:lstStyle/>
          <a:p>
            <a:r>
              <a:rPr lang="pt-BR" b="1" dirty="0">
                <a:solidFill>
                  <a:srgbClr val="FFC000"/>
                </a:solidFill>
                <a:hlinkClick r:id="rId2">
                  <a:extLst>
                    <a:ext uri="{A12FA001-AC4F-418D-AE19-62706E023703}">
                      <ahyp:hlinkClr xmlns:ahyp="http://schemas.microsoft.com/office/drawing/2018/hyperlinkcolor" val="tx"/>
                    </a:ext>
                  </a:extLst>
                </a:hlinkClick>
              </a:rPr>
              <a:t>https://prezi.com/iuvvueymh75a/o-poder-paralelo-na-colombia/</a:t>
            </a:r>
            <a:endParaRPr lang="pt-BR" b="1" dirty="0">
              <a:solidFill>
                <a:srgbClr val="FFC000"/>
              </a:solidFill>
            </a:endParaRPr>
          </a:p>
          <a:p>
            <a:r>
              <a:rPr lang="pt-BR" b="1" dirty="0"/>
              <a:t>""Depois que o governo colombiano assinou um acordo de paz com o principal grupo rebelde do país, encerrando décadas de guerra e conflito, ambos os lados disseram que uma nova era se iniciava. Mas, dois anos e meio depois que os militantes concordaram em depor suas armas, muitas das promessas feitas não estão sendo cumpridas, e a perspectiva de uma paz verdadeira e duradoura parece pouco certa.“</a:t>
            </a:r>
          </a:p>
          <a:p>
            <a:r>
              <a:rPr lang="pt-BR" b="1" dirty="0"/>
              <a:t>Leia mais em: https://www.gazetadopovo.com.br/mundo/acordo-colombiano-de-paz-esta-em-risco/?ref=veja-tambemCopyright © 2020, Gazeta do Povo. Todos os direitos reservados.</a:t>
            </a:r>
          </a:p>
          <a:p>
            <a:endParaRPr lang="pt-BR" dirty="0"/>
          </a:p>
        </p:txBody>
      </p:sp>
    </p:spTree>
    <p:extLst>
      <p:ext uri="{BB962C8B-B14F-4D97-AF65-F5344CB8AC3E}">
        <p14:creationId xmlns:p14="http://schemas.microsoft.com/office/powerpoint/2010/main" val="3440984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CE4AFE-AE8D-4926-9BAC-A7B62FEE42D6}"/>
              </a:ext>
            </a:extLst>
          </p:cNvPr>
          <p:cNvSpPr>
            <a:spLocks noGrp="1"/>
          </p:cNvSpPr>
          <p:nvPr>
            <p:ph type="title"/>
          </p:nvPr>
        </p:nvSpPr>
        <p:spPr/>
        <p:txBody>
          <a:bodyPr/>
          <a:lstStyle/>
          <a:p>
            <a:r>
              <a:rPr lang="pt-BR" dirty="0"/>
              <a:t>NARCOTRÁFICO </a:t>
            </a:r>
          </a:p>
        </p:txBody>
      </p:sp>
      <p:sp>
        <p:nvSpPr>
          <p:cNvPr id="3" name="Espaço Reservado para Conteúdo 2">
            <a:extLst>
              <a:ext uri="{FF2B5EF4-FFF2-40B4-BE49-F238E27FC236}">
                <a16:creationId xmlns:a16="http://schemas.microsoft.com/office/drawing/2014/main" id="{BEF0CE55-765E-4F11-97C3-43FA1421ABD3}"/>
              </a:ext>
            </a:extLst>
          </p:cNvPr>
          <p:cNvSpPr>
            <a:spLocks noGrp="1"/>
          </p:cNvSpPr>
          <p:nvPr>
            <p:ph idx="1"/>
          </p:nvPr>
        </p:nvSpPr>
        <p:spPr>
          <a:xfrm>
            <a:off x="133350" y="2103120"/>
            <a:ext cx="11715750" cy="4411980"/>
          </a:xfrm>
        </p:spPr>
        <p:txBody>
          <a:bodyPr>
            <a:normAutofit fontScale="92500"/>
          </a:bodyPr>
          <a:lstStyle/>
          <a:p>
            <a:r>
              <a:rPr lang="pt-BR" sz="1900" b="1" dirty="0"/>
              <a:t>O narcotráfico é caracterizado pela venda de substâncias ilícitas, sendo, portanto, uma atividade ilegal. O faturamento obtido através da venda dessas substâncias é extraordinário, conforme estudo realizado pela Organização das Nações Unidas (ONU) estima-se que a renda anual de drogas ilegais seja de 400 bilhões de dólares, correspondendo a aproximadamente 8% do comércio internacional, superando a indústria automobilística e a atividade turística no Brasil.</a:t>
            </a:r>
          </a:p>
          <a:p>
            <a:r>
              <a:rPr lang="pt-BR" sz="1900" b="1" dirty="0"/>
              <a:t>Conforme o relatório sobre Estratégia Internacional de Controle de Narcóticos, o Brasil é o principal exportador de drogas para os Estados Unidos. O país possui condições favoráveis para o narcotráfico, pois tem um grande mercado consumidor (atualmente é o segundo maior do mundo), posição geográfica estratégica para o transporte internacional de drogas e faz fronteira com três dos grandes produtores de cocaína e maconha. Cerca de 10% do dinheiro arrecadado pelo narcotráfico fica em terras brasileiras.</a:t>
            </a:r>
          </a:p>
          <a:p>
            <a:r>
              <a:rPr lang="pt-BR" sz="1900" b="1" dirty="0"/>
              <a:t>Além da venda de substâncias ilícitas, os narcotraficantes estão envolvidos com roubos de carros, bancos, caixas eletrônicos, tráfico de armas, crianças, órgãos humanos, prostituição, pornografia infantil, sequestros, lavagem de dinheiro, financiamento de campanhas políticas, etc.</a:t>
            </a:r>
          </a:p>
          <a:p>
            <a:endParaRPr lang="pt-BR" dirty="0"/>
          </a:p>
        </p:txBody>
      </p:sp>
    </p:spTree>
    <p:extLst>
      <p:ext uri="{BB962C8B-B14F-4D97-AF65-F5344CB8AC3E}">
        <p14:creationId xmlns:p14="http://schemas.microsoft.com/office/powerpoint/2010/main" val="3151578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88912" y="274700"/>
            <a:ext cx="5113401" cy="3514344"/>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988567" y="3923741"/>
            <a:ext cx="2615565"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A72227"/>
                </a:solidFill>
                <a:latin typeface="Century Gothic"/>
                <a:cs typeface="Century Gothic"/>
              </a:rPr>
              <a:t>Tráfico </a:t>
            </a:r>
            <a:r>
              <a:rPr sz="2400" spc="-5" dirty="0">
                <a:solidFill>
                  <a:srgbClr val="A72227"/>
                </a:solidFill>
                <a:latin typeface="Century Gothic"/>
                <a:cs typeface="Century Gothic"/>
              </a:rPr>
              <a:t>de</a:t>
            </a:r>
            <a:r>
              <a:rPr sz="2400" spc="-100" dirty="0">
                <a:solidFill>
                  <a:srgbClr val="A72227"/>
                </a:solidFill>
                <a:latin typeface="Century Gothic"/>
                <a:cs typeface="Century Gothic"/>
              </a:rPr>
              <a:t> </a:t>
            </a:r>
            <a:r>
              <a:rPr sz="2400" spc="-5" dirty="0">
                <a:solidFill>
                  <a:srgbClr val="A72227"/>
                </a:solidFill>
                <a:latin typeface="Century Gothic"/>
                <a:cs typeface="Century Gothic"/>
              </a:rPr>
              <a:t>drogas</a:t>
            </a:r>
            <a:endParaRPr sz="2400">
              <a:latin typeface="Century Gothic"/>
              <a:cs typeface="Century Gothic"/>
            </a:endParaRPr>
          </a:p>
        </p:txBody>
      </p:sp>
      <p:sp>
        <p:nvSpPr>
          <p:cNvPr id="4" name="object 4"/>
          <p:cNvSpPr/>
          <p:nvPr/>
        </p:nvSpPr>
        <p:spPr>
          <a:xfrm>
            <a:off x="6310376" y="3377133"/>
            <a:ext cx="5420360" cy="288036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478393" y="6300927"/>
            <a:ext cx="83185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A72227"/>
                </a:solidFill>
                <a:latin typeface="Century Gothic"/>
                <a:cs typeface="Century Gothic"/>
              </a:rPr>
              <a:t>FARC</a:t>
            </a:r>
            <a:endParaRPr sz="2400">
              <a:latin typeface="Century Gothic"/>
              <a:cs typeface="Century Gothic"/>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3483" y="112497"/>
            <a:ext cx="10881086" cy="750847"/>
          </a:xfrm>
          <a:prstGeom prst="rect">
            <a:avLst/>
          </a:prstGeom>
        </p:spPr>
        <p:txBody>
          <a:bodyPr vert="horz" wrap="square" lIns="0" tIns="12065" rIns="0" bIns="0" rtlCol="0">
            <a:spAutoFit/>
          </a:bodyPr>
          <a:lstStyle/>
          <a:p>
            <a:pPr marL="12700">
              <a:lnSpc>
                <a:spcPct val="100000"/>
              </a:lnSpc>
              <a:spcBef>
                <a:spcPts val="95"/>
              </a:spcBef>
            </a:pPr>
            <a:r>
              <a:rPr b="1" spc="-10" dirty="0"/>
              <a:t>PARA</a:t>
            </a:r>
            <a:r>
              <a:rPr lang="pt-BR" b="1" spc="-10" dirty="0"/>
              <a:t>Í</a:t>
            </a:r>
            <a:r>
              <a:rPr b="1" spc="-10" dirty="0"/>
              <a:t>SO</a:t>
            </a:r>
            <a:r>
              <a:rPr b="1" spc="-40" dirty="0"/>
              <a:t> </a:t>
            </a:r>
            <a:r>
              <a:rPr b="1" spc="-5" dirty="0"/>
              <a:t>FISCAL</a:t>
            </a:r>
          </a:p>
        </p:txBody>
      </p:sp>
      <p:sp>
        <p:nvSpPr>
          <p:cNvPr id="3" name="object 3"/>
          <p:cNvSpPr txBox="1"/>
          <p:nvPr/>
        </p:nvSpPr>
        <p:spPr>
          <a:xfrm>
            <a:off x="247650" y="833095"/>
            <a:ext cx="10991215" cy="2942472"/>
          </a:xfrm>
          <a:prstGeom prst="rect">
            <a:avLst/>
          </a:prstGeom>
        </p:spPr>
        <p:txBody>
          <a:bodyPr vert="horz" wrap="square" lIns="0" tIns="48895" rIns="0" bIns="0" rtlCol="0">
            <a:spAutoFit/>
          </a:bodyPr>
          <a:lstStyle/>
          <a:p>
            <a:pPr marL="241300" marR="10795" indent="-228600">
              <a:lnSpc>
                <a:spcPct val="90000"/>
              </a:lnSpc>
              <a:spcBef>
                <a:spcPts val="385"/>
              </a:spcBef>
              <a:buClr>
                <a:srgbClr val="535353"/>
              </a:buClr>
              <a:buSzPct val="79166"/>
              <a:buFont typeface="Arial"/>
              <a:buChar char="•"/>
              <a:tabLst>
                <a:tab pos="240665" algn="l"/>
                <a:tab pos="241300" algn="l"/>
              </a:tabLst>
            </a:pPr>
            <a:r>
              <a:rPr sz="2400" b="1" dirty="0">
                <a:solidFill>
                  <a:srgbClr val="A72227"/>
                </a:solidFill>
                <a:latin typeface="Century Gothic"/>
                <a:cs typeface="Century Gothic"/>
              </a:rPr>
              <a:t>Paraísos fiscais são estados nacionais ou regiões autónomas onde a </a:t>
            </a:r>
            <a:r>
              <a:rPr sz="2400" b="1" spc="-5" dirty="0">
                <a:solidFill>
                  <a:srgbClr val="A72227"/>
                </a:solidFill>
                <a:latin typeface="Century Gothic"/>
                <a:cs typeface="Century Gothic"/>
              </a:rPr>
              <a:t>lei  facilita </a:t>
            </a:r>
            <a:r>
              <a:rPr sz="2400" b="1" dirty="0">
                <a:solidFill>
                  <a:srgbClr val="A72227"/>
                </a:solidFill>
                <a:latin typeface="Century Gothic"/>
                <a:cs typeface="Century Gothic"/>
              </a:rPr>
              <a:t>a </a:t>
            </a:r>
            <a:r>
              <a:rPr sz="2400" b="1" spc="-5" dirty="0">
                <a:solidFill>
                  <a:srgbClr val="A72227"/>
                </a:solidFill>
                <a:latin typeface="Century Gothic"/>
                <a:cs typeface="Century Gothic"/>
              </a:rPr>
              <a:t>aplicação de </a:t>
            </a:r>
            <a:r>
              <a:rPr sz="2400" b="1" dirty="0">
                <a:solidFill>
                  <a:srgbClr val="A72227"/>
                </a:solidFill>
                <a:latin typeface="Century Gothic"/>
                <a:cs typeface="Century Gothic"/>
              </a:rPr>
              <a:t>capitais estrangeiros, oferecendo uma espécie</a:t>
            </a:r>
            <a:r>
              <a:rPr sz="2400" b="1" spc="-130" dirty="0">
                <a:solidFill>
                  <a:srgbClr val="A72227"/>
                </a:solidFill>
                <a:latin typeface="Century Gothic"/>
                <a:cs typeface="Century Gothic"/>
              </a:rPr>
              <a:t> </a:t>
            </a:r>
            <a:r>
              <a:rPr sz="2400" b="1" spc="-5" dirty="0">
                <a:solidFill>
                  <a:srgbClr val="A72227"/>
                </a:solidFill>
                <a:latin typeface="Century Gothic"/>
                <a:cs typeface="Century Gothic"/>
              </a:rPr>
              <a:t>de  </a:t>
            </a:r>
            <a:r>
              <a:rPr sz="2400" b="1" dirty="0">
                <a:solidFill>
                  <a:srgbClr val="A72227"/>
                </a:solidFill>
                <a:latin typeface="Century Gothic"/>
                <a:cs typeface="Century Gothic"/>
              </a:rPr>
              <a:t>dumping (comercialização </a:t>
            </a:r>
            <a:r>
              <a:rPr sz="2400" b="1" spc="-5" dirty="0">
                <a:solidFill>
                  <a:srgbClr val="A72227"/>
                </a:solidFill>
                <a:latin typeface="Century Gothic"/>
                <a:cs typeface="Century Gothic"/>
              </a:rPr>
              <a:t>de produtos </a:t>
            </a:r>
            <a:r>
              <a:rPr sz="2400" b="1" dirty="0">
                <a:solidFill>
                  <a:srgbClr val="A72227"/>
                </a:solidFill>
                <a:latin typeface="Century Gothic"/>
                <a:cs typeface="Century Gothic"/>
              </a:rPr>
              <a:t>a </a:t>
            </a:r>
            <a:r>
              <a:rPr sz="2400" b="1" spc="-5" dirty="0">
                <a:solidFill>
                  <a:srgbClr val="A72227"/>
                </a:solidFill>
                <a:latin typeface="Century Gothic"/>
                <a:cs typeface="Century Gothic"/>
              </a:rPr>
              <a:t>preços </a:t>
            </a:r>
            <a:r>
              <a:rPr sz="2400" b="1" dirty="0">
                <a:solidFill>
                  <a:srgbClr val="A72227"/>
                </a:solidFill>
                <a:latin typeface="Century Gothic"/>
                <a:cs typeface="Century Gothic"/>
              </a:rPr>
              <a:t>abaixo </a:t>
            </a:r>
            <a:r>
              <a:rPr sz="2400" b="1" spc="-5" dirty="0">
                <a:solidFill>
                  <a:srgbClr val="A72227"/>
                </a:solidFill>
                <a:latin typeface="Century Gothic"/>
                <a:cs typeface="Century Gothic"/>
              </a:rPr>
              <a:t>do </a:t>
            </a:r>
            <a:r>
              <a:rPr sz="2400" b="1" dirty="0">
                <a:solidFill>
                  <a:srgbClr val="A72227"/>
                </a:solidFill>
                <a:latin typeface="Century Gothic"/>
                <a:cs typeface="Century Gothic"/>
              </a:rPr>
              <a:t>custo </a:t>
            </a:r>
            <a:r>
              <a:rPr sz="2400" b="1" spc="-5" dirty="0">
                <a:solidFill>
                  <a:srgbClr val="A72227"/>
                </a:solidFill>
                <a:latin typeface="Century Gothic"/>
                <a:cs typeface="Century Gothic"/>
              </a:rPr>
              <a:t>de  produção) </a:t>
            </a:r>
            <a:r>
              <a:rPr sz="2400" b="1" dirty="0">
                <a:solidFill>
                  <a:srgbClr val="A72227"/>
                </a:solidFill>
                <a:latin typeface="Century Gothic"/>
                <a:cs typeface="Century Gothic"/>
              </a:rPr>
              <a:t>fiscal, com </a:t>
            </a:r>
            <a:r>
              <a:rPr sz="2400" b="1" spc="-5" dirty="0">
                <a:solidFill>
                  <a:srgbClr val="A72227"/>
                </a:solidFill>
                <a:latin typeface="Century Gothic"/>
                <a:cs typeface="Century Gothic"/>
              </a:rPr>
              <a:t>alíquotas de </a:t>
            </a:r>
            <a:r>
              <a:rPr sz="2400" b="1" dirty="0">
                <a:solidFill>
                  <a:srgbClr val="A72227"/>
                </a:solidFill>
                <a:latin typeface="Century Gothic"/>
                <a:cs typeface="Century Gothic"/>
              </a:rPr>
              <a:t>tributação </a:t>
            </a:r>
            <a:r>
              <a:rPr sz="2400" b="1" spc="5" dirty="0">
                <a:solidFill>
                  <a:srgbClr val="A72227"/>
                </a:solidFill>
                <a:latin typeface="Century Gothic"/>
                <a:cs typeface="Century Gothic"/>
              </a:rPr>
              <a:t>muito </a:t>
            </a:r>
            <a:r>
              <a:rPr sz="2400" b="1" dirty="0">
                <a:solidFill>
                  <a:srgbClr val="A72227"/>
                </a:solidFill>
                <a:latin typeface="Century Gothic"/>
                <a:cs typeface="Century Gothic"/>
              </a:rPr>
              <a:t>baixas ou</a:t>
            </a:r>
            <a:r>
              <a:rPr sz="2400" b="1" spc="-185" dirty="0">
                <a:solidFill>
                  <a:srgbClr val="A72227"/>
                </a:solidFill>
                <a:latin typeface="Century Gothic"/>
                <a:cs typeface="Century Gothic"/>
              </a:rPr>
              <a:t> </a:t>
            </a:r>
            <a:r>
              <a:rPr sz="2400" b="1" spc="5" dirty="0">
                <a:solidFill>
                  <a:srgbClr val="A72227"/>
                </a:solidFill>
                <a:latin typeface="Century Gothic"/>
                <a:cs typeface="Century Gothic"/>
              </a:rPr>
              <a:t>nulas.</a:t>
            </a:r>
            <a:endParaRPr sz="2400" b="1" dirty="0">
              <a:latin typeface="Century Gothic"/>
              <a:cs typeface="Century Gothic"/>
            </a:endParaRPr>
          </a:p>
          <a:p>
            <a:pPr marL="241300" marR="5080" indent="-228600">
              <a:lnSpc>
                <a:spcPts val="2590"/>
              </a:lnSpc>
              <a:spcBef>
                <a:spcPts val="1839"/>
              </a:spcBef>
              <a:buClr>
                <a:srgbClr val="535353"/>
              </a:buClr>
              <a:buSzPct val="79166"/>
              <a:buFont typeface="Arial"/>
              <a:buChar char="•"/>
              <a:tabLst>
                <a:tab pos="240665" algn="l"/>
                <a:tab pos="241300" algn="l"/>
              </a:tabLst>
            </a:pPr>
            <a:r>
              <a:rPr sz="2400" b="1" spc="-5" dirty="0">
                <a:solidFill>
                  <a:srgbClr val="A72227"/>
                </a:solidFill>
                <a:latin typeface="Century Gothic"/>
                <a:cs typeface="Century Gothic"/>
              </a:rPr>
              <a:t>Ocorre </a:t>
            </a:r>
            <a:r>
              <a:rPr sz="2400" b="1" dirty="0">
                <a:solidFill>
                  <a:srgbClr val="A72227"/>
                </a:solidFill>
                <a:latin typeface="Century Gothic"/>
                <a:cs typeface="Century Gothic"/>
              </a:rPr>
              <a:t>a </a:t>
            </a:r>
            <a:r>
              <a:rPr sz="2400" b="1" spc="-5" dirty="0">
                <a:solidFill>
                  <a:srgbClr val="A72227"/>
                </a:solidFill>
                <a:latin typeface="Century Gothic"/>
                <a:cs typeface="Century Gothic"/>
              </a:rPr>
              <a:t>facilidade para </a:t>
            </a:r>
            <a:r>
              <a:rPr sz="2400" b="1" dirty="0">
                <a:solidFill>
                  <a:srgbClr val="A72227"/>
                </a:solidFill>
                <a:latin typeface="Century Gothic"/>
                <a:cs typeface="Century Gothic"/>
              </a:rPr>
              <a:t>aplicação </a:t>
            </a:r>
            <a:r>
              <a:rPr sz="2400" b="1" spc="-5" dirty="0">
                <a:solidFill>
                  <a:srgbClr val="A72227"/>
                </a:solidFill>
                <a:latin typeface="Century Gothic"/>
                <a:cs typeface="Century Gothic"/>
              </a:rPr>
              <a:t>de </a:t>
            </a:r>
            <a:r>
              <a:rPr sz="2400" b="1" dirty="0">
                <a:solidFill>
                  <a:srgbClr val="A72227"/>
                </a:solidFill>
                <a:latin typeface="Century Gothic"/>
                <a:cs typeface="Century Gothic"/>
              </a:rPr>
              <a:t>dinheiro </a:t>
            </a:r>
            <a:r>
              <a:rPr sz="2400" b="1" spc="-5" dirty="0">
                <a:solidFill>
                  <a:srgbClr val="A72227"/>
                </a:solidFill>
                <a:latin typeface="Century Gothic"/>
                <a:cs typeface="Century Gothic"/>
              </a:rPr>
              <a:t>que </a:t>
            </a:r>
            <a:r>
              <a:rPr sz="2400" b="1" dirty="0">
                <a:solidFill>
                  <a:srgbClr val="A72227"/>
                </a:solidFill>
                <a:latin typeface="Century Gothic"/>
                <a:cs typeface="Century Gothic"/>
              </a:rPr>
              <a:t>são </a:t>
            </a:r>
            <a:r>
              <a:rPr sz="2400" b="1" spc="-5" dirty="0">
                <a:solidFill>
                  <a:srgbClr val="A72227"/>
                </a:solidFill>
                <a:latin typeface="Century Gothic"/>
                <a:cs typeface="Century Gothic"/>
              </a:rPr>
              <a:t>de </a:t>
            </a:r>
            <a:r>
              <a:rPr sz="2400" b="1" dirty="0">
                <a:solidFill>
                  <a:srgbClr val="A72227"/>
                </a:solidFill>
                <a:latin typeface="Century Gothic"/>
                <a:cs typeface="Century Gothic"/>
              </a:rPr>
              <a:t>origem  </a:t>
            </a:r>
            <a:r>
              <a:rPr sz="2400" b="1" spc="-5" dirty="0">
                <a:solidFill>
                  <a:srgbClr val="A72227"/>
                </a:solidFill>
                <a:latin typeface="Century Gothic"/>
                <a:cs typeface="Century Gothic"/>
              </a:rPr>
              <a:t>desconhecida, protegendo </a:t>
            </a:r>
            <a:r>
              <a:rPr sz="2400" b="1" dirty="0">
                <a:solidFill>
                  <a:srgbClr val="A72227"/>
                </a:solidFill>
                <a:latin typeface="Century Gothic"/>
                <a:cs typeface="Century Gothic"/>
              </a:rPr>
              <a:t>a identidade </a:t>
            </a:r>
            <a:r>
              <a:rPr sz="2400" b="1" spc="-5" dirty="0">
                <a:solidFill>
                  <a:srgbClr val="A72227"/>
                </a:solidFill>
                <a:latin typeface="Century Gothic"/>
                <a:cs typeface="Century Gothic"/>
              </a:rPr>
              <a:t>dos </a:t>
            </a:r>
            <a:r>
              <a:rPr sz="2400" b="1" dirty="0">
                <a:solidFill>
                  <a:srgbClr val="A72227"/>
                </a:solidFill>
                <a:latin typeface="Century Gothic"/>
                <a:cs typeface="Century Gothic"/>
              </a:rPr>
              <a:t>proprietários </a:t>
            </a:r>
            <a:r>
              <a:rPr sz="2400" b="1" spc="-5" dirty="0">
                <a:solidFill>
                  <a:srgbClr val="A72227"/>
                </a:solidFill>
                <a:latin typeface="Century Gothic"/>
                <a:cs typeface="Century Gothic"/>
              </a:rPr>
              <a:t>desse </a:t>
            </a:r>
            <a:r>
              <a:rPr sz="2400" b="1" dirty="0">
                <a:solidFill>
                  <a:srgbClr val="A72227"/>
                </a:solidFill>
                <a:latin typeface="Century Gothic"/>
                <a:cs typeface="Century Gothic"/>
              </a:rPr>
              <a:t>dinheiro,  </a:t>
            </a:r>
            <a:r>
              <a:rPr sz="2400" b="1" spc="-5" dirty="0">
                <a:solidFill>
                  <a:srgbClr val="A72227"/>
                </a:solidFill>
                <a:latin typeface="Century Gothic"/>
                <a:cs typeface="Century Gothic"/>
              </a:rPr>
              <a:t>ao </a:t>
            </a:r>
            <a:r>
              <a:rPr sz="2400" b="1" dirty="0">
                <a:solidFill>
                  <a:srgbClr val="A72227"/>
                </a:solidFill>
                <a:latin typeface="Century Gothic"/>
                <a:cs typeface="Century Gothic"/>
              </a:rPr>
              <a:t>garantirem o sigilo </a:t>
            </a:r>
            <a:r>
              <a:rPr sz="2400" b="1" spc="-5" dirty="0">
                <a:solidFill>
                  <a:srgbClr val="A72227"/>
                </a:solidFill>
                <a:latin typeface="Century Gothic"/>
                <a:cs typeface="Century Gothic"/>
              </a:rPr>
              <a:t>bancário</a:t>
            </a:r>
            <a:r>
              <a:rPr sz="2400" b="1" spc="-135" dirty="0">
                <a:solidFill>
                  <a:srgbClr val="A72227"/>
                </a:solidFill>
                <a:latin typeface="Century Gothic"/>
                <a:cs typeface="Century Gothic"/>
              </a:rPr>
              <a:t> </a:t>
            </a:r>
            <a:r>
              <a:rPr sz="2400" b="1" spc="-5" dirty="0">
                <a:solidFill>
                  <a:srgbClr val="A72227"/>
                </a:solidFill>
                <a:latin typeface="Century Gothic"/>
                <a:cs typeface="Century Gothic"/>
              </a:rPr>
              <a:t>absoluto.</a:t>
            </a:r>
            <a:endParaRPr sz="2400" b="1" dirty="0">
              <a:latin typeface="Century Gothic"/>
              <a:cs typeface="Century Gothic"/>
            </a:endParaRPr>
          </a:p>
        </p:txBody>
      </p:sp>
      <p:sp>
        <p:nvSpPr>
          <p:cNvPr id="4" name="object 4"/>
          <p:cNvSpPr/>
          <p:nvPr/>
        </p:nvSpPr>
        <p:spPr>
          <a:xfrm>
            <a:off x="477786" y="3429025"/>
            <a:ext cx="11233277" cy="331647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952970"/>
            <a:ext cx="10058400" cy="750847"/>
          </a:xfrm>
          <a:prstGeom prst="rect">
            <a:avLst/>
          </a:prstGeom>
        </p:spPr>
        <p:txBody>
          <a:bodyPr vert="horz" wrap="square" lIns="0" tIns="12065" rIns="0" bIns="0" rtlCol="0">
            <a:spAutoFit/>
          </a:bodyPr>
          <a:lstStyle/>
          <a:p>
            <a:pPr marL="13335" algn="ctr">
              <a:lnSpc>
                <a:spcPct val="100000"/>
              </a:lnSpc>
              <a:spcBef>
                <a:spcPts val="95"/>
              </a:spcBef>
            </a:pPr>
            <a:r>
              <a:rPr b="1" spc="-225" dirty="0"/>
              <a:t>T</a:t>
            </a:r>
            <a:r>
              <a:rPr b="1" spc="-5" dirty="0"/>
              <a:t>error</a:t>
            </a:r>
            <a:r>
              <a:rPr b="1" spc="5" dirty="0"/>
              <a:t>i</a:t>
            </a:r>
            <a:r>
              <a:rPr b="1" spc="-10" dirty="0"/>
              <a:t>smo</a:t>
            </a:r>
          </a:p>
        </p:txBody>
      </p:sp>
      <p:sp>
        <p:nvSpPr>
          <p:cNvPr id="3" name="object 3"/>
          <p:cNvSpPr txBox="1"/>
          <p:nvPr/>
        </p:nvSpPr>
        <p:spPr>
          <a:xfrm>
            <a:off x="1420113" y="1951100"/>
            <a:ext cx="3691510" cy="44307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252F50"/>
                </a:solidFill>
                <a:latin typeface="Corbel"/>
                <a:cs typeface="Corbel"/>
              </a:rPr>
              <a:t>Discurso</a:t>
            </a:r>
            <a:r>
              <a:rPr sz="2800" b="1" spc="-35" dirty="0">
                <a:solidFill>
                  <a:srgbClr val="252F50"/>
                </a:solidFill>
                <a:latin typeface="Corbel"/>
                <a:cs typeface="Corbel"/>
              </a:rPr>
              <a:t> </a:t>
            </a:r>
            <a:r>
              <a:rPr sz="2800" b="1" spc="-10" dirty="0">
                <a:solidFill>
                  <a:srgbClr val="252F50"/>
                </a:solidFill>
                <a:latin typeface="Corbel"/>
                <a:cs typeface="Corbel"/>
              </a:rPr>
              <a:t>Religioso</a:t>
            </a:r>
            <a:endParaRPr sz="2800" b="1" dirty="0">
              <a:latin typeface="Corbel"/>
              <a:cs typeface="Corbel"/>
            </a:endParaRPr>
          </a:p>
        </p:txBody>
      </p:sp>
      <p:sp>
        <p:nvSpPr>
          <p:cNvPr id="4" name="object 4"/>
          <p:cNvSpPr txBox="1"/>
          <p:nvPr/>
        </p:nvSpPr>
        <p:spPr>
          <a:xfrm>
            <a:off x="1465833" y="2718053"/>
            <a:ext cx="3727450" cy="391160"/>
          </a:xfrm>
          <a:prstGeom prst="rect">
            <a:avLst/>
          </a:prstGeom>
        </p:spPr>
        <p:txBody>
          <a:bodyPr vert="horz" wrap="square" lIns="0" tIns="12700" rIns="0" bIns="0" rtlCol="0">
            <a:spAutoFit/>
          </a:bodyPr>
          <a:lstStyle/>
          <a:p>
            <a:pPr marL="241300" indent="-228600">
              <a:lnSpc>
                <a:spcPct val="100000"/>
              </a:lnSpc>
              <a:spcBef>
                <a:spcPts val="100"/>
              </a:spcBef>
              <a:buSzPct val="79166"/>
              <a:buFont typeface="Wingdings"/>
              <a:buChar char=""/>
              <a:tabLst>
                <a:tab pos="241300" algn="l"/>
                <a:tab pos="623570" algn="l"/>
                <a:tab pos="987425" algn="l"/>
                <a:tab pos="2076450" algn="l"/>
                <a:tab pos="2603500" algn="l"/>
              </a:tabLst>
            </a:pPr>
            <a:r>
              <a:rPr sz="2400" dirty="0">
                <a:solidFill>
                  <a:srgbClr val="252F50"/>
                </a:solidFill>
                <a:latin typeface="Corbel"/>
                <a:cs typeface="Corbel"/>
              </a:rPr>
              <a:t>É	a	</a:t>
            </a:r>
            <a:r>
              <a:rPr sz="2400" spc="-5" dirty="0">
                <a:solidFill>
                  <a:srgbClr val="252F50"/>
                </a:solidFill>
                <a:latin typeface="Corbel"/>
                <a:cs typeface="Corbel"/>
              </a:rPr>
              <a:t>prática	da	violência</a:t>
            </a:r>
            <a:endParaRPr sz="2400">
              <a:latin typeface="Corbel"/>
              <a:cs typeface="Corbel"/>
            </a:endParaRPr>
          </a:p>
        </p:txBody>
      </p:sp>
      <p:sp>
        <p:nvSpPr>
          <p:cNvPr id="5" name="object 5"/>
          <p:cNvSpPr txBox="1"/>
          <p:nvPr/>
        </p:nvSpPr>
        <p:spPr>
          <a:xfrm>
            <a:off x="5382895" y="2718053"/>
            <a:ext cx="45275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252F50"/>
                </a:solidFill>
                <a:latin typeface="Corbel"/>
                <a:cs typeface="Corbel"/>
              </a:rPr>
              <a:t>p</a:t>
            </a:r>
            <a:r>
              <a:rPr sz="2400" spc="5" dirty="0">
                <a:solidFill>
                  <a:srgbClr val="252F50"/>
                </a:solidFill>
                <a:latin typeface="Corbel"/>
                <a:cs typeface="Corbel"/>
              </a:rPr>
              <a:t>o</a:t>
            </a:r>
            <a:r>
              <a:rPr sz="2400" dirty="0">
                <a:solidFill>
                  <a:srgbClr val="252F50"/>
                </a:solidFill>
                <a:latin typeface="Corbel"/>
                <a:cs typeface="Corbel"/>
              </a:rPr>
              <a:t>r</a:t>
            </a:r>
            <a:endParaRPr sz="2400">
              <a:latin typeface="Corbel"/>
              <a:cs typeface="Corbel"/>
            </a:endParaRPr>
          </a:p>
        </p:txBody>
      </p:sp>
      <p:sp>
        <p:nvSpPr>
          <p:cNvPr id="6" name="object 6"/>
          <p:cNvSpPr txBox="1"/>
          <p:nvPr/>
        </p:nvSpPr>
        <p:spPr>
          <a:xfrm>
            <a:off x="1694433" y="3047238"/>
            <a:ext cx="414083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252F50"/>
                </a:solidFill>
                <a:latin typeface="Corbel"/>
                <a:cs typeface="Corbel"/>
              </a:rPr>
              <a:t>grupos </a:t>
            </a:r>
            <a:r>
              <a:rPr sz="2400" spc="-5" dirty="0">
                <a:solidFill>
                  <a:srgbClr val="252F50"/>
                </a:solidFill>
                <a:latin typeface="Corbel"/>
                <a:cs typeface="Corbel"/>
              </a:rPr>
              <a:t>fundamentalistas com</a:t>
            </a:r>
            <a:r>
              <a:rPr sz="2400" spc="270" dirty="0">
                <a:solidFill>
                  <a:srgbClr val="252F50"/>
                </a:solidFill>
                <a:latin typeface="Corbel"/>
                <a:cs typeface="Corbel"/>
              </a:rPr>
              <a:t> </a:t>
            </a:r>
            <a:r>
              <a:rPr sz="2400" dirty="0">
                <a:solidFill>
                  <a:srgbClr val="252F50"/>
                </a:solidFill>
                <a:latin typeface="Corbel"/>
                <a:cs typeface="Corbel"/>
              </a:rPr>
              <a:t>o</a:t>
            </a:r>
            <a:endParaRPr sz="2400">
              <a:latin typeface="Corbel"/>
              <a:cs typeface="Corbel"/>
            </a:endParaRPr>
          </a:p>
        </p:txBody>
      </p:sp>
      <p:sp>
        <p:nvSpPr>
          <p:cNvPr id="7" name="object 7"/>
          <p:cNvSpPr txBox="1"/>
          <p:nvPr/>
        </p:nvSpPr>
        <p:spPr>
          <a:xfrm>
            <a:off x="1694433" y="3376117"/>
            <a:ext cx="4139565" cy="391795"/>
          </a:xfrm>
          <a:prstGeom prst="rect">
            <a:avLst/>
          </a:prstGeom>
        </p:spPr>
        <p:txBody>
          <a:bodyPr vert="horz" wrap="square" lIns="0" tIns="12700" rIns="0" bIns="0" rtlCol="0">
            <a:spAutoFit/>
          </a:bodyPr>
          <a:lstStyle/>
          <a:p>
            <a:pPr marL="12700">
              <a:lnSpc>
                <a:spcPct val="100000"/>
              </a:lnSpc>
              <a:spcBef>
                <a:spcPts val="100"/>
              </a:spcBef>
              <a:tabLst>
                <a:tab pos="1531620" algn="l"/>
                <a:tab pos="2335530" algn="l"/>
                <a:tab pos="3572510" algn="l"/>
              </a:tabLst>
            </a:pPr>
            <a:r>
              <a:rPr sz="2400" spc="-5" dirty="0">
                <a:solidFill>
                  <a:srgbClr val="252F50"/>
                </a:solidFill>
                <a:latin typeface="Corbel"/>
                <a:cs typeface="Corbel"/>
              </a:rPr>
              <a:t>objetiv</a:t>
            </a:r>
            <a:r>
              <a:rPr sz="2400" dirty="0">
                <a:solidFill>
                  <a:srgbClr val="252F50"/>
                </a:solidFill>
                <a:latin typeface="Corbel"/>
                <a:cs typeface="Corbel"/>
              </a:rPr>
              <a:t>o	</a:t>
            </a:r>
            <a:r>
              <a:rPr sz="2400" spc="-5" dirty="0">
                <a:solidFill>
                  <a:srgbClr val="252F50"/>
                </a:solidFill>
                <a:latin typeface="Corbel"/>
                <a:cs typeface="Corbel"/>
              </a:rPr>
              <a:t>d</a:t>
            </a:r>
            <a:r>
              <a:rPr sz="2400" dirty="0">
                <a:solidFill>
                  <a:srgbClr val="252F50"/>
                </a:solidFill>
                <a:latin typeface="Corbel"/>
                <a:cs typeface="Corbel"/>
              </a:rPr>
              <a:t>e	im</a:t>
            </a:r>
            <a:r>
              <a:rPr sz="2400" spc="-10" dirty="0">
                <a:solidFill>
                  <a:srgbClr val="252F50"/>
                </a:solidFill>
                <a:latin typeface="Corbel"/>
                <a:cs typeface="Corbel"/>
              </a:rPr>
              <a:t>p</a:t>
            </a:r>
            <a:r>
              <a:rPr sz="2400" spc="-5" dirty="0">
                <a:solidFill>
                  <a:srgbClr val="252F50"/>
                </a:solidFill>
                <a:latin typeface="Corbel"/>
                <a:cs typeface="Corbel"/>
              </a:rPr>
              <a:t>o</a:t>
            </a:r>
            <a:r>
              <a:rPr sz="2400" dirty="0">
                <a:solidFill>
                  <a:srgbClr val="252F50"/>
                </a:solidFill>
                <a:latin typeface="Corbel"/>
                <a:cs typeface="Corbel"/>
              </a:rPr>
              <a:t>r	</a:t>
            </a:r>
            <a:r>
              <a:rPr sz="2400" spc="-5" dirty="0">
                <a:solidFill>
                  <a:srgbClr val="252F50"/>
                </a:solidFill>
                <a:latin typeface="Corbel"/>
                <a:cs typeface="Corbel"/>
              </a:rPr>
              <a:t>suas</a:t>
            </a:r>
            <a:endParaRPr sz="2400">
              <a:latin typeface="Corbel"/>
              <a:cs typeface="Corbel"/>
            </a:endParaRPr>
          </a:p>
        </p:txBody>
      </p:sp>
      <p:sp>
        <p:nvSpPr>
          <p:cNvPr id="8" name="object 8"/>
          <p:cNvSpPr txBox="1"/>
          <p:nvPr/>
        </p:nvSpPr>
        <p:spPr>
          <a:xfrm>
            <a:off x="1694433" y="3705859"/>
            <a:ext cx="4138295" cy="720725"/>
          </a:xfrm>
          <a:prstGeom prst="rect">
            <a:avLst/>
          </a:prstGeom>
        </p:spPr>
        <p:txBody>
          <a:bodyPr vert="horz" wrap="square" lIns="0" tIns="53975" rIns="0" bIns="0" rtlCol="0">
            <a:spAutoFit/>
          </a:bodyPr>
          <a:lstStyle/>
          <a:p>
            <a:pPr marL="12700" marR="5080">
              <a:lnSpc>
                <a:spcPts val="2590"/>
              </a:lnSpc>
              <a:spcBef>
                <a:spcPts val="425"/>
              </a:spcBef>
              <a:tabLst>
                <a:tab pos="1172210" algn="l"/>
                <a:tab pos="1530350" algn="l"/>
                <a:tab pos="3046730" algn="l"/>
              </a:tabLst>
            </a:pPr>
            <a:r>
              <a:rPr sz="2400" dirty="0">
                <a:solidFill>
                  <a:srgbClr val="252F50"/>
                </a:solidFill>
                <a:latin typeface="Corbel"/>
                <a:cs typeface="Corbel"/>
              </a:rPr>
              <a:t>ideologias religiosas ao </a:t>
            </a:r>
            <a:r>
              <a:rPr sz="2400" spc="-5" dirty="0">
                <a:solidFill>
                  <a:srgbClr val="252F50"/>
                </a:solidFill>
                <a:latin typeface="Corbel"/>
                <a:cs typeface="Corbel"/>
              </a:rPr>
              <a:t>sistema  </a:t>
            </a:r>
            <a:r>
              <a:rPr sz="2400" dirty="0">
                <a:solidFill>
                  <a:srgbClr val="252F50"/>
                </a:solidFill>
                <a:latin typeface="Corbel"/>
                <a:cs typeface="Corbel"/>
              </a:rPr>
              <a:t>polí</a:t>
            </a:r>
            <a:r>
              <a:rPr sz="2400" spc="10" dirty="0">
                <a:solidFill>
                  <a:srgbClr val="252F50"/>
                </a:solidFill>
                <a:latin typeface="Corbel"/>
                <a:cs typeface="Corbel"/>
              </a:rPr>
              <a:t>t</a:t>
            </a:r>
            <a:r>
              <a:rPr sz="2400" dirty="0">
                <a:solidFill>
                  <a:srgbClr val="252F50"/>
                </a:solidFill>
                <a:latin typeface="Corbel"/>
                <a:cs typeface="Corbel"/>
              </a:rPr>
              <a:t>ico.	O	</a:t>
            </a:r>
            <a:r>
              <a:rPr sz="2400" spc="-155" dirty="0">
                <a:solidFill>
                  <a:srgbClr val="252F50"/>
                </a:solidFill>
                <a:latin typeface="Corbel"/>
                <a:cs typeface="Corbel"/>
              </a:rPr>
              <a:t>T</a:t>
            </a:r>
            <a:r>
              <a:rPr sz="2400" dirty="0">
                <a:solidFill>
                  <a:srgbClr val="252F50"/>
                </a:solidFill>
                <a:latin typeface="Corbel"/>
                <a:cs typeface="Corbel"/>
              </a:rPr>
              <a:t>e</a:t>
            </a:r>
            <a:r>
              <a:rPr sz="2400" spc="5" dirty="0">
                <a:solidFill>
                  <a:srgbClr val="252F50"/>
                </a:solidFill>
                <a:latin typeface="Corbel"/>
                <a:cs typeface="Corbel"/>
              </a:rPr>
              <a:t>r</a:t>
            </a:r>
            <a:r>
              <a:rPr sz="2400" dirty="0">
                <a:solidFill>
                  <a:srgbClr val="252F50"/>
                </a:solidFill>
                <a:latin typeface="Corbel"/>
                <a:cs typeface="Corbel"/>
              </a:rPr>
              <a:t>r</a:t>
            </a:r>
            <a:r>
              <a:rPr sz="2400" spc="5" dirty="0">
                <a:solidFill>
                  <a:srgbClr val="252F50"/>
                </a:solidFill>
                <a:latin typeface="Corbel"/>
                <a:cs typeface="Corbel"/>
              </a:rPr>
              <a:t>o</a:t>
            </a:r>
            <a:r>
              <a:rPr sz="2400" dirty="0">
                <a:solidFill>
                  <a:srgbClr val="252F50"/>
                </a:solidFill>
                <a:latin typeface="Corbel"/>
                <a:cs typeface="Corbel"/>
              </a:rPr>
              <a:t>ris</a:t>
            </a:r>
            <a:r>
              <a:rPr sz="2400" spc="5" dirty="0">
                <a:solidFill>
                  <a:srgbClr val="252F50"/>
                </a:solidFill>
                <a:latin typeface="Corbel"/>
                <a:cs typeface="Corbel"/>
              </a:rPr>
              <a:t>m</a:t>
            </a:r>
            <a:r>
              <a:rPr sz="2400" dirty="0">
                <a:solidFill>
                  <a:srgbClr val="252F50"/>
                </a:solidFill>
                <a:latin typeface="Corbel"/>
                <a:cs typeface="Corbel"/>
              </a:rPr>
              <a:t>o	reli</a:t>
            </a:r>
            <a:r>
              <a:rPr sz="2400" spc="5" dirty="0">
                <a:solidFill>
                  <a:srgbClr val="252F50"/>
                </a:solidFill>
                <a:latin typeface="Corbel"/>
                <a:cs typeface="Corbel"/>
              </a:rPr>
              <a:t>g</a:t>
            </a:r>
            <a:r>
              <a:rPr sz="2400" dirty="0">
                <a:solidFill>
                  <a:srgbClr val="252F50"/>
                </a:solidFill>
                <a:latin typeface="Corbel"/>
                <a:cs typeface="Corbel"/>
              </a:rPr>
              <a:t>ioso</a:t>
            </a:r>
            <a:endParaRPr sz="2400">
              <a:latin typeface="Corbel"/>
              <a:cs typeface="Corbel"/>
            </a:endParaRPr>
          </a:p>
        </p:txBody>
      </p:sp>
      <p:sp>
        <p:nvSpPr>
          <p:cNvPr id="9" name="object 9"/>
          <p:cNvSpPr txBox="1"/>
          <p:nvPr/>
        </p:nvSpPr>
        <p:spPr>
          <a:xfrm>
            <a:off x="1694433" y="4364228"/>
            <a:ext cx="4140200" cy="720725"/>
          </a:xfrm>
          <a:prstGeom prst="rect">
            <a:avLst/>
          </a:prstGeom>
        </p:spPr>
        <p:txBody>
          <a:bodyPr vert="horz" wrap="square" lIns="0" tIns="53975" rIns="0" bIns="0" rtlCol="0">
            <a:spAutoFit/>
          </a:bodyPr>
          <a:lstStyle/>
          <a:p>
            <a:pPr marL="12700" marR="5080">
              <a:lnSpc>
                <a:spcPts val="2590"/>
              </a:lnSpc>
              <a:spcBef>
                <a:spcPts val="425"/>
              </a:spcBef>
              <a:tabLst>
                <a:tab pos="1429385" algn="l"/>
                <a:tab pos="2664460" algn="l"/>
              </a:tabLst>
            </a:pPr>
            <a:r>
              <a:rPr sz="2400" spc="-5" dirty="0">
                <a:solidFill>
                  <a:srgbClr val="252F50"/>
                </a:solidFill>
                <a:latin typeface="Corbel"/>
                <a:cs typeface="Corbel"/>
              </a:rPr>
              <a:t>també</a:t>
            </a:r>
            <a:r>
              <a:rPr sz="2400" dirty="0">
                <a:solidFill>
                  <a:srgbClr val="252F50"/>
                </a:solidFill>
                <a:latin typeface="Corbel"/>
                <a:cs typeface="Corbel"/>
              </a:rPr>
              <a:t>m	podem	re</a:t>
            </a:r>
            <a:r>
              <a:rPr sz="2400" spc="-10" dirty="0">
                <a:solidFill>
                  <a:srgbClr val="252F50"/>
                </a:solidFill>
                <a:latin typeface="Corbel"/>
                <a:cs typeface="Corbel"/>
              </a:rPr>
              <a:t>p</a:t>
            </a:r>
            <a:r>
              <a:rPr sz="2400" dirty="0">
                <a:solidFill>
                  <a:srgbClr val="252F50"/>
                </a:solidFill>
                <a:latin typeface="Corbel"/>
                <a:cs typeface="Corbel"/>
              </a:rPr>
              <a:t>resentar  </a:t>
            </a:r>
            <a:r>
              <a:rPr sz="2400" spc="-5" dirty="0">
                <a:solidFill>
                  <a:srgbClr val="252F50"/>
                </a:solidFill>
                <a:latin typeface="Corbel"/>
                <a:cs typeface="Corbel"/>
              </a:rPr>
              <a:t>interesses</a:t>
            </a:r>
            <a:r>
              <a:rPr sz="2400" spc="25" dirty="0">
                <a:solidFill>
                  <a:srgbClr val="252F50"/>
                </a:solidFill>
                <a:latin typeface="Corbel"/>
                <a:cs typeface="Corbel"/>
              </a:rPr>
              <a:t> </a:t>
            </a:r>
            <a:r>
              <a:rPr sz="2400" spc="-5" dirty="0">
                <a:solidFill>
                  <a:srgbClr val="252F50"/>
                </a:solidFill>
                <a:latin typeface="Corbel"/>
                <a:cs typeface="Corbel"/>
              </a:rPr>
              <a:t>nacionalistas.</a:t>
            </a:r>
            <a:endParaRPr sz="2400" dirty="0">
              <a:latin typeface="Corbel"/>
              <a:cs typeface="Corbel"/>
            </a:endParaRPr>
          </a:p>
        </p:txBody>
      </p:sp>
      <p:sp>
        <p:nvSpPr>
          <p:cNvPr id="10" name="object 10"/>
          <p:cNvSpPr txBox="1"/>
          <p:nvPr/>
        </p:nvSpPr>
        <p:spPr>
          <a:xfrm>
            <a:off x="6358509" y="1951100"/>
            <a:ext cx="3004566" cy="443070"/>
          </a:xfrm>
          <a:prstGeom prst="rect">
            <a:avLst/>
          </a:prstGeom>
        </p:spPr>
        <p:txBody>
          <a:bodyPr vert="horz" wrap="square" lIns="0" tIns="12065" rIns="0" bIns="0" rtlCol="0">
            <a:spAutoFit/>
          </a:bodyPr>
          <a:lstStyle/>
          <a:p>
            <a:pPr marL="12700">
              <a:lnSpc>
                <a:spcPct val="100000"/>
              </a:lnSpc>
              <a:spcBef>
                <a:spcPts val="95"/>
              </a:spcBef>
            </a:pPr>
            <a:r>
              <a:rPr sz="2800" b="1" spc="-10" dirty="0">
                <a:solidFill>
                  <a:srgbClr val="252F50"/>
                </a:solidFill>
                <a:latin typeface="Corbel"/>
                <a:cs typeface="Corbel"/>
              </a:rPr>
              <a:t>Nacionalista</a:t>
            </a:r>
            <a:endParaRPr sz="2800" b="1" dirty="0">
              <a:latin typeface="Corbel"/>
              <a:cs typeface="Corbel"/>
            </a:endParaRPr>
          </a:p>
        </p:txBody>
      </p:sp>
      <p:sp>
        <p:nvSpPr>
          <p:cNvPr id="11" name="object 11"/>
          <p:cNvSpPr txBox="1"/>
          <p:nvPr/>
        </p:nvSpPr>
        <p:spPr>
          <a:xfrm>
            <a:off x="6404228" y="2718053"/>
            <a:ext cx="422275" cy="391160"/>
          </a:xfrm>
          <a:prstGeom prst="rect">
            <a:avLst/>
          </a:prstGeom>
        </p:spPr>
        <p:txBody>
          <a:bodyPr vert="horz" wrap="square" lIns="0" tIns="12700" rIns="0" bIns="0" rtlCol="0">
            <a:spAutoFit/>
          </a:bodyPr>
          <a:lstStyle/>
          <a:p>
            <a:pPr marL="241300" indent="-228600">
              <a:lnSpc>
                <a:spcPct val="100000"/>
              </a:lnSpc>
              <a:spcBef>
                <a:spcPts val="100"/>
              </a:spcBef>
              <a:buSzPct val="79166"/>
              <a:buFont typeface="Wingdings"/>
              <a:buChar char=""/>
              <a:tabLst>
                <a:tab pos="241300" algn="l"/>
              </a:tabLst>
            </a:pPr>
            <a:r>
              <a:rPr sz="2400" dirty="0">
                <a:solidFill>
                  <a:srgbClr val="252F50"/>
                </a:solidFill>
                <a:latin typeface="Corbel"/>
                <a:cs typeface="Corbel"/>
              </a:rPr>
              <a:t>É</a:t>
            </a:r>
            <a:endParaRPr sz="2400">
              <a:latin typeface="Corbel"/>
              <a:cs typeface="Corbel"/>
            </a:endParaRPr>
          </a:p>
        </p:txBody>
      </p:sp>
      <p:sp>
        <p:nvSpPr>
          <p:cNvPr id="12" name="object 12"/>
          <p:cNvSpPr txBox="1"/>
          <p:nvPr/>
        </p:nvSpPr>
        <p:spPr>
          <a:xfrm>
            <a:off x="7015353" y="2718053"/>
            <a:ext cx="1263015" cy="391160"/>
          </a:xfrm>
          <a:prstGeom prst="rect">
            <a:avLst/>
          </a:prstGeom>
        </p:spPr>
        <p:txBody>
          <a:bodyPr vert="horz" wrap="square" lIns="0" tIns="12700" rIns="0" bIns="0" rtlCol="0">
            <a:spAutoFit/>
          </a:bodyPr>
          <a:lstStyle/>
          <a:p>
            <a:pPr marL="12700">
              <a:lnSpc>
                <a:spcPct val="100000"/>
              </a:lnSpc>
              <a:spcBef>
                <a:spcPts val="100"/>
              </a:spcBef>
              <a:tabLst>
                <a:tab pos="376555" algn="l"/>
              </a:tabLst>
            </a:pPr>
            <a:r>
              <a:rPr sz="2400" dirty="0">
                <a:solidFill>
                  <a:srgbClr val="252F50"/>
                </a:solidFill>
                <a:latin typeface="Corbel"/>
                <a:cs typeface="Corbel"/>
              </a:rPr>
              <a:t>a	</a:t>
            </a:r>
            <a:r>
              <a:rPr sz="2400" spc="-5" dirty="0">
                <a:solidFill>
                  <a:srgbClr val="252F50"/>
                </a:solidFill>
                <a:latin typeface="Corbel"/>
                <a:cs typeface="Corbel"/>
              </a:rPr>
              <a:t>prática</a:t>
            </a:r>
            <a:endParaRPr sz="2400">
              <a:latin typeface="Corbel"/>
              <a:cs typeface="Corbel"/>
            </a:endParaRPr>
          </a:p>
        </p:txBody>
      </p:sp>
      <p:sp>
        <p:nvSpPr>
          <p:cNvPr id="13" name="object 13"/>
          <p:cNvSpPr txBox="1"/>
          <p:nvPr/>
        </p:nvSpPr>
        <p:spPr>
          <a:xfrm>
            <a:off x="8119109" y="3047238"/>
            <a:ext cx="1564640" cy="391160"/>
          </a:xfrm>
          <a:prstGeom prst="rect">
            <a:avLst/>
          </a:prstGeom>
        </p:spPr>
        <p:txBody>
          <a:bodyPr vert="horz" wrap="square" lIns="0" tIns="12700" rIns="0" bIns="0" rtlCol="0">
            <a:spAutoFit/>
          </a:bodyPr>
          <a:lstStyle/>
          <a:p>
            <a:pPr marL="12700">
              <a:lnSpc>
                <a:spcPct val="100000"/>
              </a:lnSpc>
              <a:spcBef>
                <a:spcPts val="100"/>
              </a:spcBef>
            </a:pPr>
            <a:r>
              <a:rPr sz="2400" spc="-10" dirty="0">
                <a:solidFill>
                  <a:srgbClr val="252F50"/>
                </a:solidFill>
                <a:latin typeface="Corbel"/>
                <a:cs typeface="Corbel"/>
              </a:rPr>
              <a:t>organizados</a:t>
            </a:r>
            <a:endParaRPr sz="2400">
              <a:latin typeface="Corbel"/>
              <a:cs typeface="Corbel"/>
            </a:endParaRPr>
          </a:p>
        </p:txBody>
      </p:sp>
      <p:sp>
        <p:nvSpPr>
          <p:cNvPr id="14" name="object 14"/>
          <p:cNvSpPr txBox="1"/>
          <p:nvPr/>
        </p:nvSpPr>
        <p:spPr>
          <a:xfrm>
            <a:off x="8468106" y="2718053"/>
            <a:ext cx="2305685" cy="720725"/>
          </a:xfrm>
          <a:prstGeom prst="rect">
            <a:avLst/>
          </a:prstGeom>
        </p:spPr>
        <p:txBody>
          <a:bodyPr vert="horz" wrap="square" lIns="0" tIns="12700" rIns="0" bIns="0" rtlCol="0">
            <a:spAutoFit/>
          </a:bodyPr>
          <a:lstStyle/>
          <a:p>
            <a:pPr marR="5080" algn="r">
              <a:lnSpc>
                <a:spcPts val="2735"/>
              </a:lnSpc>
              <a:spcBef>
                <a:spcPts val="100"/>
              </a:spcBef>
              <a:tabLst>
                <a:tab pos="527050" algn="l"/>
                <a:tab pos="1852930" algn="l"/>
              </a:tabLst>
            </a:pPr>
            <a:r>
              <a:rPr sz="2400" spc="-5" dirty="0">
                <a:solidFill>
                  <a:srgbClr val="252F50"/>
                </a:solidFill>
                <a:latin typeface="Corbel"/>
                <a:cs typeface="Corbel"/>
              </a:rPr>
              <a:t>d</a:t>
            </a:r>
            <a:r>
              <a:rPr sz="2400" dirty="0">
                <a:solidFill>
                  <a:srgbClr val="252F50"/>
                </a:solidFill>
                <a:latin typeface="Corbel"/>
                <a:cs typeface="Corbel"/>
              </a:rPr>
              <a:t>a	v</a:t>
            </a:r>
            <a:r>
              <a:rPr sz="2400" spc="-10" dirty="0">
                <a:solidFill>
                  <a:srgbClr val="252F50"/>
                </a:solidFill>
                <a:latin typeface="Corbel"/>
                <a:cs typeface="Corbel"/>
              </a:rPr>
              <a:t>i</a:t>
            </a:r>
            <a:r>
              <a:rPr sz="2400" spc="-5" dirty="0">
                <a:solidFill>
                  <a:srgbClr val="252F50"/>
                </a:solidFill>
                <a:latin typeface="Corbel"/>
                <a:cs typeface="Corbel"/>
              </a:rPr>
              <a:t>ol</a:t>
            </a:r>
            <a:r>
              <a:rPr sz="2400" spc="10" dirty="0">
                <a:solidFill>
                  <a:srgbClr val="252F50"/>
                </a:solidFill>
                <a:latin typeface="Corbel"/>
                <a:cs typeface="Corbel"/>
              </a:rPr>
              <a:t>ê</a:t>
            </a:r>
            <a:r>
              <a:rPr sz="2400" spc="-5" dirty="0">
                <a:solidFill>
                  <a:srgbClr val="252F50"/>
                </a:solidFill>
                <a:latin typeface="Corbel"/>
                <a:cs typeface="Corbel"/>
              </a:rPr>
              <a:t>nci</a:t>
            </a:r>
            <a:r>
              <a:rPr sz="2400" dirty="0">
                <a:solidFill>
                  <a:srgbClr val="252F50"/>
                </a:solidFill>
                <a:latin typeface="Corbel"/>
                <a:cs typeface="Corbel"/>
              </a:rPr>
              <a:t>a	por</a:t>
            </a:r>
            <a:endParaRPr sz="2400">
              <a:latin typeface="Corbel"/>
              <a:cs typeface="Corbel"/>
            </a:endParaRPr>
          </a:p>
          <a:p>
            <a:pPr marR="5080" algn="r">
              <a:lnSpc>
                <a:spcPts val="2735"/>
              </a:lnSpc>
            </a:pPr>
            <a:r>
              <a:rPr sz="2400" dirty="0">
                <a:solidFill>
                  <a:srgbClr val="252F50"/>
                </a:solidFill>
                <a:latin typeface="Corbel"/>
                <a:cs typeface="Corbel"/>
              </a:rPr>
              <a:t>que</a:t>
            </a:r>
            <a:endParaRPr sz="2400">
              <a:latin typeface="Corbel"/>
              <a:cs typeface="Corbel"/>
            </a:endParaRPr>
          </a:p>
        </p:txBody>
      </p:sp>
      <p:sp>
        <p:nvSpPr>
          <p:cNvPr id="15" name="object 15"/>
          <p:cNvSpPr txBox="1"/>
          <p:nvPr/>
        </p:nvSpPr>
        <p:spPr>
          <a:xfrm>
            <a:off x="6632829" y="3047238"/>
            <a:ext cx="1318260" cy="720725"/>
          </a:xfrm>
          <a:prstGeom prst="rect">
            <a:avLst/>
          </a:prstGeom>
        </p:spPr>
        <p:txBody>
          <a:bodyPr vert="horz" wrap="square" lIns="0" tIns="53975" rIns="0" bIns="0" rtlCol="0">
            <a:spAutoFit/>
          </a:bodyPr>
          <a:lstStyle/>
          <a:p>
            <a:pPr marL="12700" marR="5080">
              <a:lnSpc>
                <a:spcPts val="2590"/>
              </a:lnSpc>
              <a:spcBef>
                <a:spcPts val="425"/>
              </a:spcBef>
            </a:pPr>
            <a:r>
              <a:rPr sz="2400" dirty="0">
                <a:solidFill>
                  <a:srgbClr val="252F50"/>
                </a:solidFill>
                <a:latin typeface="Corbel"/>
                <a:cs typeface="Corbel"/>
              </a:rPr>
              <a:t>grupos  def</a:t>
            </a:r>
            <a:r>
              <a:rPr sz="2400" spc="5" dirty="0">
                <a:solidFill>
                  <a:srgbClr val="252F50"/>
                </a:solidFill>
                <a:latin typeface="Corbel"/>
                <a:cs typeface="Corbel"/>
              </a:rPr>
              <a:t>e</a:t>
            </a:r>
            <a:r>
              <a:rPr sz="2400" spc="-5" dirty="0">
                <a:solidFill>
                  <a:srgbClr val="252F50"/>
                </a:solidFill>
                <a:latin typeface="Corbel"/>
                <a:cs typeface="Corbel"/>
              </a:rPr>
              <a:t>n</a:t>
            </a:r>
            <a:r>
              <a:rPr sz="2400" spc="-15" dirty="0">
                <a:solidFill>
                  <a:srgbClr val="252F50"/>
                </a:solidFill>
                <a:latin typeface="Corbel"/>
                <a:cs typeface="Corbel"/>
              </a:rPr>
              <a:t>d</a:t>
            </a:r>
            <a:r>
              <a:rPr sz="2400" dirty="0">
                <a:solidFill>
                  <a:srgbClr val="252F50"/>
                </a:solidFill>
                <a:latin typeface="Corbel"/>
                <a:cs typeface="Corbel"/>
              </a:rPr>
              <a:t>em</a:t>
            </a:r>
            <a:endParaRPr sz="2400">
              <a:latin typeface="Corbel"/>
              <a:cs typeface="Corbel"/>
            </a:endParaRPr>
          </a:p>
        </p:txBody>
      </p:sp>
      <p:sp>
        <p:nvSpPr>
          <p:cNvPr id="16" name="object 16"/>
          <p:cNvSpPr txBox="1"/>
          <p:nvPr/>
        </p:nvSpPr>
        <p:spPr>
          <a:xfrm>
            <a:off x="8337042" y="3376117"/>
            <a:ext cx="2435225" cy="391795"/>
          </a:xfrm>
          <a:prstGeom prst="rect">
            <a:avLst/>
          </a:prstGeom>
        </p:spPr>
        <p:txBody>
          <a:bodyPr vert="horz" wrap="square" lIns="0" tIns="12700" rIns="0" bIns="0" rtlCol="0">
            <a:spAutoFit/>
          </a:bodyPr>
          <a:lstStyle/>
          <a:p>
            <a:pPr marL="12700">
              <a:lnSpc>
                <a:spcPct val="100000"/>
              </a:lnSpc>
              <a:spcBef>
                <a:spcPts val="100"/>
              </a:spcBef>
              <a:tabLst>
                <a:tab pos="571500" algn="l"/>
              </a:tabLst>
            </a:pPr>
            <a:r>
              <a:rPr sz="2400" dirty="0">
                <a:solidFill>
                  <a:srgbClr val="252F50"/>
                </a:solidFill>
                <a:latin typeface="Corbel"/>
                <a:cs typeface="Corbel"/>
              </a:rPr>
              <a:t>a	</a:t>
            </a:r>
            <a:r>
              <a:rPr sz="2400" spc="-5" dirty="0">
                <a:solidFill>
                  <a:srgbClr val="252F50"/>
                </a:solidFill>
                <a:latin typeface="Corbel"/>
                <a:cs typeface="Corbel"/>
              </a:rPr>
              <a:t>independência</a:t>
            </a:r>
            <a:endParaRPr sz="2400">
              <a:latin typeface="Corbel"/>
              <a:cs typeface="Corbel"/>
            </a:endParaRPr>
          </a:p>
        </p:txBody>
      </p:sp>
      <p:sp>
        <p:nvSpPr>
          <p:cNvPr id="17" name="object 17"/>
          <p:cNvSpPr txBox="1"/>
          <p:nvPr/>
        </p:nvSpPr>
        <p:spPr>
          <a:xfrm>
            <a:off x="6632829" y="3705859"/>
            <a:ext cx="2499360"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252F50"/>
                </a:solidFill>
                <a:latin typeface="Corbel"/>
                <a:cs typeface="Corbel"/>
              </a:rPr>
              <a:t>territorial </a:t>
            </a:r>
            <a:r>
              <a:rPr sz="2400" dirty="0">
                <a:solidFill>
                  <a:srgbClr val="252F50"/>
                </a:solidFill>
                <a:latin typeface="Corbel"/>
                <a:cs typeface="Corbel"/>
              </a:rPr>
              <a:t>e</a:t>
            </a:r>
            <a:r>
              <a:rPr sz="2400" spc="-40" dirty="0">
                <a:solidFill>
                  <a:srgbClr val="252F50"/>
                </a:solidFill>
                <a:latin typeface="Corbel"/>
                <a:cs typeface="Corbel"/>
              </a:rPr>
              <a:t> </a:t>
            </a:r>
            <a:r>
              <a:rPr sz="2400" spc="-5" dirty="0">
                <a:solidFill>
                  <a:srgbClr val="252F50"/>
                </a:solidFill>
                <a:latin typeface="Corbel"/>
                <a:cs typeface="Corbel"/>
              </a:rPr>
              <a:t>política.</a:t>
            </a:r>
            <a:endParaRPr sz="2400">
              <a:latin typeface="Corbel"/>
              <a:cs typeface="Corbe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3470" y="823595"/>
            <a:ext cx="9991090" cy="1562100"/>
          </a:xfrm>
          <a:prstGeom prst="rect">
            <a:avLst/>
          </a:prstGeom>
        </p:spPr>
        <p:txBody>
          <a:bodyPr vert="horz" wrap="square" lIns="0" tIns="74295" rIns="0" bIns="0" rtlCol="0">
            <a:spAutoFit/>
          </a:bodyPr>
          <a:lstStyle/>
          <a:p>
            <a:pPr marL="12700" marR="5080">
              <a:lnSpc>
                <a:spcPts val="3890"/>
              </a:lnSpc>
              <a:spcBef>
                <a:spcPts val="585"/>
              </a:spcBef>
            </a:pPr>
            <a:r>
              <a:rPr sz="3600" b="1" spc="-5" dirty="0"/>
              <a:t>ORGANIZAÇÕES </a:t>
            </a:r>
            <a:r>
              <a:rPr sz="3600" b="1" dirty="0"/>
              <a:t>TERRORISTAS</a:t>
            </a:r>
            <a:r>
              <a:rPr sz="3600" b="1" spc="-125" dirty="0"/>
              <a:t> </a:t>
            </a:r>
            <a:r>
              <a:rPr sz="3600" b="1" dirty="0"/>
              <a:t>RELACIONADA  AO </a:t>
            </a:r>
            <a:r>
              <a:rPr sz="3600" b="1" spc="-5" dirty="0"/>
              <a:t>RADICALISMO FUNDAMENTALISTA  ISLÂMICO.</a:t>
            </a:r>
            <a:endParaRPr sz="3600" b="1" dirty="0"/>
          </a:p>
        </p:txBody>
      </p:sp>
      <p:sp>
        <p:nvSpPr>
          <p:cNvPr id="3" name="object 3"/>
          <p:cNvSpPr txBox="1"/>
          <p:nvPr/>
        </p:nvSpPr>
        <p:spPr>
          <a:xfrm>
            <a:off x="409257" y="3133852"/>
            <a:ext cx="11373485" cy="2367280"/>
          </a:xfrm>
          <a:prstGeom prst="rect">
            <a:avLst/>
          </a:prstGeom>
        </p:spPr>
        <p:txBody>
          <a:bodyPr vert="horz" wrap="square" lIns="0" tIns="48895" rIns="0" bIns="0" rtlCol="0">
            <a:spAutoFit/>
          </a:bodyPr>
          <a:lstStyle/>
          <a:p>
            <a:pPr marL="241300" marR="5080" indent="-228600">
              <a:lnSpc>
                <a:spcPct val="90000"/>
              </a:lnSpc>
              <a:spcBef>
                <a:spcPts val="385"/>
              </a:spcBef>
              <a:buClr>
                <a:srgbClr val="535353"/>
              </a:buClr>
              <a:buSzPct val="79166"/>
              <a:buFont typeface="Arial"/>
              <a:buChar char="•"/>
              <a:tabLst>
                <a:tab pos="240665" algn="l"/>
                <a:tab pos="241300" algn="l"/>
              </a:tabLst>
            </a:pPr>
            <a:r>
              <a:rPr sz="2400" spc="-5" dirty="0">
                <a:solidFill>
                  <a:srgbClr val="A72227"/>
                </a:solidFill>
                <a:latin typeface="Century Gothic"/>
                <a:cs typeface="Century Gothic"/>
              </a:rPr>
              <a:t>Terrorismo </a:t>
            </a:r>
            <a:r>
              <a:rPr sz="2400" dirty="0">
                <a:solidFill>
                  <a:srgbClr val="A72227"/>
                </a:solidFill>
                <a:latin typeface="Century Gothic"/>
                <a:cs typeface="Century Gothic"/>
              </a:rPr>
              <a:t>islâmico </a:t>
            </a:r>
            <a:r>
              <a:rPr sz="2400" spc="-5" dirty="0">
                <a:solidFill>
                  <a:srgbClr val="A72227"/>
                </a:solidFill>
                <a:latin typeface="Century Gothic"/>
                <a:cs typeface="Century Gothic"/>
              </a:rPr>
              <a:t>também </a:t>
            </a:r>
            <a:r>
              <a:rPr sz="2400" dirty="0">
                <a:solidFill>
                  <a:srgbClr val="A72227"/>
                </a:solidFill>
                <a:latin typeface="Century Gothic"/>
                <a:cs typeface="Century Gothic"/>
              </a:rPr>
              <a:t>conhecido como terrorismo islamita ou, é</a:t>
            </a:r>
            <a:r>
              <a:rPr sz="2400" spc="-105" dirty="0">
                <a:solidFill>
                  <a:srgbClr val="A72227"/>
                </a:solidFill>
                <a:latin typeface="Century Gothic"/>
                <a:cs typeface="Century Gothic"/>
              </a:rPr>
              <a:t> </a:t>
            </a:r>
            <a:r>
              <a:rPr sz="2400" dirty="0">
                <a:solidFill>
                  <a:srgbClr val="A72227"/>
                </a:solidFill>
                <a:latin typeface="Century Gothic"/>
                <a:cs typeface="Century Gothic"/>
              </a:rPr>
              <a:t>uma  forma </a:t>
            </a:r>
            <a:r>
              <a:rPr sz="2400" spc="-5" dirty="0">
                <a:solidFill>
                  <a:srgbClr val="A72227"/>
                </a:solidFill>
                <a:latin typeface="Century Gothic"/>
                <a:cs typeface="Century Gothic"/>
              </a:rPr>
              <a:t>de </a:t>
            </a:r>
            <a:r>
              <a:rPr sz="2400" dirty="0">
                <a:solidFill>
                  <a:srgbClr val="A72227"/>
                </a:solidFill>
                <a:latin typeface="Century Gothic"/>
                <a:cs typeface="Century Gothic"/>
              </a:rPr>
              <a:t>terrorismo religioso cometida </a:t>
            </a:r>
            <a:r>
              <a:rPr sz="2400" spc="-5" dirty="0">
                <a:solidFill>
                  <a:srgbClr val="A72227"/>
                </a:solidFill>
                <a:latin typeface="Century Gothic"/>
                <a:cs typeface="Century Gothic"/>
              </a:rPr>
              <a:t>por </a:t>
            </a:r>
            <a:r>
              <a:rPr sz="2400" dirty="0">
                <a:solidFill>
                  <a:srgbClr val="A72227"/>
                </a:solidFill>
                <a:latin typeface="Century Gothic"/>
                <a:cs typeface="Century Gothic"/>
              </a:rPr>
              <a:t>extremistas islâmicos </a:t>
            </a:r>
            <a:r>
              <a:rPr sz="2400" spc="-5" dirty="0">
                <a:solidFill>
                  <a:srgbClr val="A72227"/>
                </a:solidFill>
                <a:latin typeface="Century Gothic"/>
                <a:cs typeface="Century Gothic"/>
              </a:rPr>
              <a:t>com </a:t>
            </a:r>
            <a:r>
              <a:rPr sz="2400" dirty="0">
                <a:solidFill>
                  <a:srgbClr val="A72227"/>
                </a:solidFill>
                <a:latin typeface="Century Gothic"/>
                <a:cs typeface="Century Gothic"/>
              </a:rPr>
              <a:t>o  </a:t>
            </a:r>
            <a:r>
              <a:rPr sz="2400" spc="-5" dirty="0">
                <a:solidFill>
                  <a:srgbClr val="A72227"/>
                </a:solidFill>
                <a:latin typeface="Century Gothic"/>
                <a:cs typeface="Century Gothic"/>
              </a:rPr>
              <a:t>propósito de </a:t>
            </a:r>
            <a:r>
              <a:rPr sz="2400" dirty="0">
                <a:solidFill>
                  <a:srgbClr val="A72227"/>
                </a:solidFill>
                <a:latin typeface="Century Gothic"/>
                <a:cs typeface="Century Gothic"/>
              </a:rPr>
              <a:t>atingir variadas </a:t>
            </a:r>
            <a:r>
              <a:rPr sz="2400" spc="-5" dirty="0">
                <a:solidFill>
                  <a:srgbClr val="A72227"/>
                </a:solidFill>
                <a:latin typeface="Century Gothic"/>
                <a:cs typeface="Century Gothic"/>
              </a:rPr>
              <a:t>metas políticas, </a:t>
            </a:r>
            <a:r>
              <a:rPr sz="2400" dirty="0">
                <a:solidFill>
                  <a:srgbClr val="A72227"/>
                </a:solidFill>
                <a:latin typeface="Century Gothic"/>
                <a:cs typeface="Century Gothic"/>
              </a:rPr>
              <a:t>econômicas e religiosas. O  terrorismo islâmico foi </a:t>
            </a:r>
            <a:r>
              <a:rPr sz="2400" spc="-5" dirty="0">
                <a:solidFill>
                  <a:srgbClr val="A72227"/>
                </a:solidFill>
                <a:latin typeface="Century Gothic"/>
                <a:cs typeface="Century Gothic"/>
              </a:rPr>
              <a:t>identificado </a:t>
            </a:r>
            <a:r>
              <a:rPr sz="2400" dirty="0">
                <a:solidFill>
                  <a:srgbClr val="A72227"/>
                </a:solidFill>
                <a:latin typeface="Century Gothic"/>
                <a:cs typeface="Century Gothic"/>
              </a:rPr>
              <a:t>como tendo ocorrido em vários locais  </a:t>
            </a:r>
            <a:r>
              <a:rPr sz="2400" spc="-5" dirty="0">
                <a:solidFill>
                  <a:srgbClr val="A72227"/>
                </a:solidFill>
                <a:latin typeface="Century Gothic"/>
                <a:cs typeface="Century Gothic"/>
              </a:rPr>
              <a:t>do </a:t>
            </a:r>
            <a:r>
              <a:rPr sz="2400" dirty="0">
                <a:solidFill>
                  <a:srgbClr val="A72227"/>
                </a:solidFill>
                <a:latin typeface="Century Gothic"/>
                <a:cs typeface="Century Gothic"/>
              </a:rPr>
              <a:t>mundo, </a:t>
            </a:r>
            <a:r>
              <a:rPr sz="2400" spc="-5" dirty="0">
                <a:solidFill>
                  <a:srgbClr val="A72227"/>
                </a:solidFill>
                <a:latin typeface="Century Gothic"/>
                <a:cs typeface="Century Gothic"/>
              </a:rPr>
              <a:t>desde pelo </a:t>
            </a:r>
            <a:r>
              <a:rPr sz="2400" dirty="0">
                <a:solidFill>
                  <a:srgbClr val="A72227"/>
                </a:solidFill>
                <a:latin typeface="Century Gothic"/>
                <a:cs typeface="Century Gothic"/>
              </a:rPr>
              <a:t>menos a </a:t>
            </a:r>
            <a:r>
              <a:rPr sz="2400" spc="-5" dirty="0">
                <a:solidFill>
                  <a:srgbClr val="A72227"/>
                </a:solidFill>
                <a:latin typeface="Century Gothic"/>
                <a:cs typeface="Century Gothic"/>
              </a:rPr>
              <a:t>década de 1970. </a:t>
            </a:r>
            <a:r>
              <a:rPr sz="2400" dirty="0">
                <a:solidFill>
                  <a:srgbClr val="A72227"/>
                </a:solidFill>
                <a:latin typeface="Century Gothic"/>
                <a:cs typeface="Century Gothic"/>
              </a:rPr>
              <a:t>Organizações terroristas  </a:t>
            </a:r>
            <a:r>
              <a:rPr sz="2400" spc="-5" dirty="0">
                <a:solidFill>
                  <a:srgbClr val="A72227"/>
                </a:solidFill>
                <a:latin typeface="Century Gothic"/>
                <a:cs typeface="Century Gothic"/>
              </a:rPr>
              <a:t>islâmicas se </a:t>
            </a:r>
            <a:r>
              <a:rPr sz="2400" dirty="0">
                <a:solidFill>
                  <a:srgbClr val="A72227"/>
                </a:solidFill>
                <a:latin typeface="Century Gothic"/>
                <a:cs typeface="Century Gothic"/>
              </a:rPr>
              <a:t>envolveram em táticas </a:t>
            </a:r>
            <a:r>
              <a:rPr sz="2400" spc="-5" dirty="0">
                <a:solidFill>
                  <a:srgbClr val="A72227"/>
                </a:solidFill>
                <a:latin typeface="Century Gothic"/>
                <a:cs typeface="Century Gothic"/>
              </a:rPr>
              <a:t>que </a:t>
            </a:r>
            <a:r>
              <a:rPr sz="2400" dirty="0">
                <a:solidFill>
                  <a:srgbClr val="A72227"/>
                </a:solidFill>
                <a:latin typeface="Century Gothic"/>
                <a:cs typeface="Century Gothic"/>
              </a:rPr>
              <a:t>incluem </a:t>
            </a:r>
            <a:r>
              <a:rPr sz="2400" spc="-5" dirty="0">
                <a:solidFill>
                  <a:srgbClr val="A72227"/>
                </a:solidFill>
                <a:latin typeface="Century Gothic"/>
                <a:cs typeface="Century Gothic"/>
              </a:rPr>
              <a:t>ataques </a:t>
            </a:r>
            <a:r>
              <a:rPr sz="2400" dirty="0">
                <a:solidFill>
                  <a:srgbClr val="A72227"/>
                </a:solidFill>
                <a:latin typeface="Century Gothic"/>
                <a:cs typeface="Century Gothic"/>
              </a:rPr>
              <a:t>suicidas,  </a:t>
            </a:r>
            <a:r>
              <a:rPr sz="2400" spc="-5" dirty="0">
                <a:solidFill>
                  <a:srgbClr val="A72227"/>
                </a:solidFill>
                <a:latin typeface="Century Gothic"/>
                <a:cs typeface="Century Gothic"/>
              </a:rPr>
              <a:t>sequestros </a:t>
            </a:r>
            <a:r>
              <a:rPr sz="2400" dirty="0">
                <a:solidFill>
                  <a:srgbClr val="A72227"/>
                </a:solidFill>
                <a:latin typeface="Century Gothic"/>
                <a:cs typeface="Century Gothic"/>
              </a:rPr>
              <a:t>e </a:t>
            </a:r>
            <a:r>
              <a:rPr sz="2400" spc="5" dirty="0">
                <a:solidFill>
                  <a:srgbClr val="A72227"/>
                </a:solidFill>
                <a:latin typeface="Century Gothic"/>
                <a:cs typeface="Century Gothic"/>
              </a:rPr>
              <a:t>vêm </a:t>
            </a:r>
            <a:r>
              <a:rPr sz="2400" spc="-5" dirty="0">
                <a:solidFill>
                  <a:srgbClr val="A72227"/>
                </a:solidFill>
                <a:latin typeface="Century Gothic"/>
                <a:cs typeface="Century Gothic"/>
              </a:rPr>
              <a:t>recrutando </a:t>
            </a:r>
            <a:r>
              <a:rPr sz="2400" dirty="0">
                <a:solidFill>
                  <a:srgbClr val="A72227"/>
                </a:solidFill>
                <a:latin typeface="Century Gothic"/>
                <a:cs typeface="Century Gothic"/>
              </a:rPr>
              <a:t>novos </a:t>
            </a:r>
            <a:r>
              <a:rPr sz="2400" spc="-5" dirty="0">
                <a:solidFill>
                  <a:srgbClr val="A72227"/>
                </a:solidFill>
                <a:latin typeface="Century Gothic"/>
                <a:cs typeface="Century Gothic"/>
              </a:rPr>
              <a:t>membros </a:t>
            </a:r>
            <a:r>
              <a:rPr sz="2400" dirty="0">
                <a:solidFill>
                  <a:srgbClr val="A72227"/>
                </a:solidFill>
                <a:latin typeface="Century Gothic"/>
                <a:cs typeface="Century Gothic"/>
              </a:rPr>
              <a:t>através </a:t>
            </a:r>
            <a:r>
              <a:rPr sz="2400" spc="-5" dirty="0">
                <a:solidFill>
                  <a:srgbClr val="A72227"/>
                </a:solidFill>
                <a:latin typeface="Century Gothic"/>
                <a:cs typeface="Century Gothic"/>
              </a:rPr>
              <a:t>da</a:t>
            </a:r>
            <a:r>
              <a:rPr sz="2400" spc="-45" dirty="0">
                <a:solidFill>
                  <a:srgbClr val="A72227"/>
                </a:solidFill>
                <a:latin typeface="Century Gothic"/>
                <a:cs typeface="Century Gothic"/>
              </a:rPr>
              <a:t> </a:t>
            </a:r>
            <a:r>
              <a:rPr sz="2400" spc="-5" dirty="0">
                <a:solidFill>
                  <a:srgbClr val="A72227"/>
                </a:solidFill>
                <a:latin typeface="Century Gothic"/>
                <a:cs typeface="Century Gothic"/>
              </a:rPr>
              <a:t>Internet.</a:t>
            </a:r>
            <a:endParaRPr sz="2400" dirty="0">
              <a:latin typeface="Century Gothic"/>
              <a:cs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3557" y="288222"/>
            <a:ext cx="4838751" cy="750847"/>
          </a:xfrm>
          <a:prstGeom prst="rect">
            <a:avLst/>
          </a:prstGeom>
        </p:spPr>
        <p:txBody>
          <a:bodyPr vert="horz" wrap="square" lIns="0" tIns="12065" rIns="0" bIns="0" rtlCol="0">
            <a:spAutoFit/>
          </a:bodyPr>
          <a:lstStyle/>
          <a:p>
            <a:pPr marL="12700">
              <a:lnSpc>
                <a:spcPct val="100000"/>
              </a:lnSpc>
              <a:spcBef>
                <a:spcPts val="95"/>
              </a:spcBef>
            </a:pPr>
            <a:r>
              <a:rPr b="1" spc="-10" dirty="0"/>
              <a:t>AL-QAEDA</a:t>
            </a:r>
          </a:p>
        </p:txBody>
      </p:sp>
      <p:sp>
        <p:nvSpPr>
          <p:cNvPr id="3" name="object 3"/>
          <p:cNvSpPr txBox="1"/>
          <p:nvPr/>
        </p:nvSpPr>
        <p:spPr>
          <a:xfrm>
            <a:off x="242112" y="1252854"/>
            <a:ext cx="11862435" cy="2457660"/>
          </a:xfrm>
          <a:prstGeom prst="rect">
            <a:avLst/>
          </a:prstGeom>
        </p:spPr>
        <p:txBody>
          <a:bodyPr vert="horz" wrap="square" lIns="0" tIns="85725" rIns="0" bIns="0" rtlCol="0">
            <a:spAutoFit/>
          </a:bodyPr>
          <a:lstStyle/>
          <a:p>
            <a:pPr marL="241300" marR="5080" indent="-228600">
              <a:lnSpc>
                <a:spcPct val="80000"/>
              </a:lnSpc>
              <a:spcBef>
                <a:spcPts val="675"/>
              </a:spcBef>
              <a:buClr>
                <a:srgbClr val="535353"/>
              </a:buClr>
              <a:buSzPct val="79166"/>
              <a:buFont typeface="Arial"/>
              <a:buChar char="•"/>
              <a:tabLst>
                <a:tab pos="240665" algn="l"/>
                <a:tab pos="241300" algn="l"/>
              </a:tabLst>
            </a:pPr>
            <a:r>
              <a:rPr sz="2400" b="1" spc="-5" dirty="0">
                <a:solidFill>
                  <a:srgbClr val="A72227"/>
                </a:solidFill>
                <a:latin typeface="Corbel" panose="020B0503020204020204" pitchFamily="34" charset="0"/>
                <a:cs typeface="Century Gothic"/>
              </a:rPr>
              <a:t>Seu </a:t>
            </a:r>
            <a:r>
              <a:rPr sz="2400" b="1" dirty="0">
                <a:solidFill>
                  <a:srgbClr val="A72227"/>
                </a:solidFill>
                <a:latin typeface="Corbel" panose="020B0503020204020204" pitchFamily="34" charset="0"/>
                <a:cs typeface="Century Gothic"/>
              </a:rPr>
              <a:t>fundador, </a:t>
            </a:r>
            <a:r>
              <a:rPr sz="2400" b="1" spc="-5" dirty="0">
                <a:solidFill>
                  <a:srgbClr val="A72227"/>
                </a:solidFill>
                <a:latin typeface="Corbel" panose="020B0503020204020204" pitchFamily="34" charset="0"/>
                <a:cs typeface="Century Gothic"/>
              </a:rPr>
              <a:t>líder </a:t>
            </a:r>
            <a:r>
              <a:rPr sz="2400" b="1" dirty="0">
                <a:solidFill>
                  <a:srgbClr val="A72227"/>
                </a:solidFill>
                <a:latin typeface="Corbel" panose="020B0503020204020204" pitchFamily="34" charset="0"/>
                <a:cs typeface="Century Gothic"/>
              </a:rPr>
              <a:t>e principal </a:t>
            </a:r>
            <a:r>
              <a:rPr sz="2400" b="1" spc="-5" dirty="0">
                <a:solidFill>
                  <a:srgbClr val="A72227"/>
                </a:solidFill>
                <a:latin typeface="Corbel" panose="020B0503020204020204" pitchFamily="34" charset="0"/>
                <a:cs typeface="Century Gothic"/>
              </a:rPr>
              <a:t>colaborador </a:t>
            </a:r>
            <a:r>
              <a:rPr sz="2400" b="1" dirty="0">
                <a:solidFill>
                  <a:srgbClr val="A72227"/>
                </a:solidFill>
                <a:latin typeface="Corbel" panose="020B0503020204020204" pitchFamily="34" charset="0"/>
                <a:cs typeface="Century Gothic"/>
              </a:rPr>
              <a:t>seria </a:t>
            </a:r>
            <a:r>
              <a:rPr sz="2400" b="1" spc="-5" dirty="0">
                <a:solidFill>
                  <a:srgbClr val="A72227"/>
                </a:solidFill>
                <a:latin typeface="Corbel" panose="020B0503020204020204" pitchFamily="34" charset="0"/>
                <a:cs typeface="Century Gothic"/>
              </a:rPr>
              <a:t>Osama </a:t>
            </a:r>
            <a:r>
              <a:rPr sz="2400" b="1" dirty="0">
                <a:solidFill>
                  <a:srgbClr val="A72227"/>
                </a:solidFill>
                <a:latin typeface="Corbel" panose="020B0503020204020204" pitchFamily="34" charset="0"/>
                <a:cs typeface="Century Gothic"/>
              </a:rPr>
              <a:t>bin Laden, a </a:t>
            </a:r>
            <a:r>
              <a:rPr sz="2400" b="1" spc="-5" dirty="0">
                <a:solidFill>
                  <a:srgbClr val="A72227"/>
                </a:solidFill>
                <a:latin typeface="Corbel" panose="020B0503020204020204" pitchFamily="34" charset="0"/>
                <a:cs typeface="Century Gothic"/>
              </a:rPr>
              <a:t>Al-  Qaeda (a base) </a:t>
            </a:r>
            <a:r>
              <a:rPr sz="2400" b="1" dirty="0">
                <a:solidFill>
                  <a:srgbClr val="A72227"/>
                </a:solidFill>
                <a:latin typeface="Corbel" panose="020B0503020204020204" pitchFamily="34" charset="0"/>
                <a:cs typeface="Century Gothic"/>
              </a:rPr>
              <a:t>é uma organização terrorista </a:t>
            </a:r>
            <a:r>
              <a:rPr sz="2400" b="1" spc="-5" dirty="0">
                <a:solidFill>
                  <a:srgbClr val="A72227"/>
                </a:solidFill>
                <a:latin typeface="Corbel" panose="020B0503020204020204" pitchFamily="34" charset="0"/>
                <a:cs typeface="Century Gothic"/>
              </a:rPr>
              <a:t>que pretende </a:t>
            </a:r>
            <a:r>
              <a:rPr sz="2400" b="1" dirty="0">
                <a:solidFill>
                  <a:srgbClr val="A72227"/>
                </a:solidFill>
                <a:latin typeface="Corbel" panose="020B0503020204020204" pitchFamily="34" charset="0"/>
                <a:cs typeface="Century Gothic"/>
              </a:rPr>
              <a:t>eliminar a  influência </a:t>
            </a:r>
            <a:r>
              <a:rPr sz="2400" b="1" spc="-5" dirty="0">
                <a:solidFill>
                  <a:srgbClr val="A72227"/>
                </a:solidFill>
                <a:latin typeface="Corbel" panose="020B0503020204020204" pitchFamily="34" charset="0"/>
                <a:cs typeface="Century Gothic"/>
              </a:rPr>
              <a:t>ocidental </a:t>
            </a:r>
            <a:r>
              <a:rPr sz="2400" b="1" dirty="0">
                <a:solidFill>
                  <a:srgbClr val="A72227"/>
                </a:solidFill>
                <a:latin typeface="Corbel" panose="020B0503020204020204" pitchFamily="34" charset="0"/>
                <a:cs typeface="Century Gothic"/>
              </a:rPr>
              <a:t>nos </a:t>
            </a:r>
            <a:r>
              <a:rPr sz="2400" b="1" spc="-5" dirty="0">
                <a:solidFill>
                  <a:srgbClr val="A72227"/>
                </a:solidFill>
                <a:latin typeface="Corbel" panose="020B0503020204020204" pitchFamily="34" charset="0"/>
                <a:cs typeface="Century Gothic"/>
              </a:rPr>
              <a:t>países </a:t>
            </a:r>
            <a:r>
              <a:rPr sz="2400" b="1" dirty="0">
                <a:solidFill>
                  <a:srgbClr val="A72227"/>
                </a:solidFill>
                <a:latin typeface="Corbel" panose="020B0503020204020204" pitchFamily="34" charset="0"/>
                <a:cs typeface="Century Gothic"/>
              </a:rPr>
              <a:t>muçulmanos </a:t>
            </a:r>
            <a:r>
              <a:rPr sz="2400" b="1" spc="-5" dirty="0">
                <a:solidFill>
                  <a:srgbClr val="A72227"/>
                </a:solidFill>
                <a:latin typeface="Corbel" panose="020B0503020204020204" pitchFamily="34" charset="0"/>
                <a:cs typeface="Century Gothic"/>
              </a:rPr>
              <a:t>para </a:t>
            </a:r>
            <a:r>
              <a:rPr sz="2400" b="1" dirty="0">
                <a:solidFill>
                  <a:srgbClr val="A72227"/>
                </a:solidFill>
                <a:latin typeface="Corbel" panose="020B0503020204020204" pitchFamily="34" charset="0"/>
                <a:cs typeface="Century Gothic"/>
              </a:rPr>
              <a:t>no </a:t>
            </a:r>
            <a:r>
              <a:rPr sz="2400" b="1" spc="-5" dirty="0">
                <a:solidFill>
                  <a:srgbClr val="A72227"/>
                </a:solidFill>
                <a:latin typeface="Corbel" panose="020B0503020204020204" pitchFamily="34" charset="0"/>
                <a:cs typeface="Century Gothic"/>
              </a:rPr>
              <a:t>seu lugar </a:t>
            </a:r>
            <a:r>
              <a:rPr sz="2400" b="1" dirty="0">
                <a:solidFill>
                  <a:srgbClr val="A72227"/>
                </a:solidFill>
                <a:latin typeface="Corbel" panose="020B0503020204020204" pitchFamily="34" charset="0"/>
                <a:cs typeface="Century Gothic"/>
              </a:rPr>
              <a:t>instalar uma  sociedade </a:t>
            </a:r>
            <a:r>
              <a:rPr sz="2400" b="1" spc="-5" dirty="0">
                <a:solidFill>
                  <a:srgbClr val="A72227"/>
                </a:solidFill>
                <a:latin typeface="Corbel" panose="020B0503020204020204" pitchFamily="34" charset="0"/>
                <a:cs typeface="Century Gothic"/>
              </a:rPr>
              <a:t>baseada </a:t>
            </a:r>
            <a:r>
              <a:rPr sz="2400" b="1" dirty="0">
                <a:solidFill>
                  <a:srgbClr val="A72227"/>
                </a:solidFill>
                <a:latin typeface="Corbel" panose="020B0503020204020204" pitchFamily="34" charset="0"/>
                <a:cs typeface="Century Gothic"/>
              </a:rPr>
              <a:t>no fundamentalismo </a:t>
            </a:r>
            <a:r>
              <a:rPr sz="2400" b="1" spc="-5" dirty="0">
                <a:solidFill>
                  <a:srgbClr val="A72227"/>
                </a:solidFill>
                <a:latin typeface="Corbel" panose="020B0503020204020204" pitchFamily="34" charset="0"/>
                <a:cs typeface="Century Gothic"/>
              </a:rPr>
              <a:t>islâmico. </a:t>
            </a:r>
            <a:r>
              <a:rPr sz="2400" b="1" dirty="0">
                <a:solidFill>
                  <a:srgbClr val="A72227"/>
                </a:solidFill>
                <a:latin typeface="Corbel" panose="020B0503020204020204" pitchFamily="34" charset="0"/>
                <a:cs typeface="Century Gothic"/>
              </a:rPr>
              <a:t>Nesse sentido incita a</a:t>
            </a:r>
            <a:r>
              <a:rPr sz="2400" b="1" spc="-155" dirty="0">
                <a:solidFill>
                  <a:srgbClr val="A72227"/>
                </a:solidFill>
                <a:latin typeface="Corbel" panose="020B0503020204020204" pitchFamily="34" charset="0"/>
                <a:cs typeface="Century Gothic"/>
              </a:rPr>
              <a:t> </a:t>
            </a:r>
            <a:r>
              <a:rPr sz="2400" b="1" spc="5" dirty="0">
                <a:solidFill>
                  <a:srgbClr val="A72227"/>
                </a:solidFill>
                <a:latin typeface="Corbel" panose="020B0503020204020204" pitchFamily="34" charset="0"/>
                <a:cs typeface="Century Gothic"/>
              </a:rPr>
              <a:t>uma  </a:t>
            </a:r>
            <a:r>
              <a:rPr sz="2400" b="1" dirty="0">
                <a:solidFill>
                  <a:srgbClr val="A72227"/>
                </a:solidFill>
                <a:latin typeface="Corbel" panose="020B0503020204020204" pitchFamily="34" charset="0"/>
                <a:cs typeface="Century Gothic"/>
              </a:rPr>
              <a:t>jihad </a:t>
            </a:r>
            <a:r>
              <a:rPr sz="2400" b="1" spc="-5" dirty="0">
                <a:solidFill>
                  <a:srgbClr val="A72227"/>
                </a:solidFill>
                <a:latin typeface="Corbel" panose="020B0503020204020204" pitchFamily="34" charset="0"/>
                <a:cs typeface="Century Gothic"/>
              </a:rPr>
              <a:t>(guerra </a:t>
            </a:r>
            <a:r>
              <a:rPr sz="2400" b="1" dirty="0">
                <a:solidFill>
                  <a:srgbClr val="A72227"/>
                </a:solidFill>
                <a:latin typeface="Corbel" panose="020B0503020204020204" pitchFamily="34" charset="0"/>
                <a:cs typeface="Century Gothic"/>
              </a:rPr>
              <a:t>santa) global </a:t>
            </a:r>
            <a:r>
              <a:rPr sz="2400" b="1" spc="-5" dirty="0">
                <a:solidFill>
                  <a:srgbClr val="A72227"/>
                </a:solidFill>
                <a:latin typeface="Corbel" panose="020B0503020204020204" pitchFamily="34" charset="0"/>
                <a:cs typeface="Century Gothic"/>
              </a:rPr>
              <a:t>para derrubar </a:t>
            </a:r>
            <a:r>
              <a:rPr sz="2400" b="1" dirty="0">
                <a:solidFill>
                  <a:srgbClr val="A72227"/>
                </a:solidFill>
                <a:latin typeface="Corbel" panose="020B0503020204020204" pitchFamily="34" charset="0"/>
                <a:cs typeface="Century Gothic"/>
              </a:rPr>
              <a:t>regimes </a:t>
            </a:r>
            <a:r>
              <a:rPr sz="2400" b="1" spc="-5" dirty="0">
                <a:solidFill>
                  <a:srgbClr val="A72227"/>
                </a:solidFill>
                <a:latin typeface="Corbel" panose="020B0503020204020204" pitchFamily="34" charset="0"/>
                <a:cs typeface="Century Gothic"/>
              </a:rPr>
              <a:t>de países </a:t>
            </a:r>
            <a:r>
              <a:rPr sz="2400" b="1" dirty="0">
                <a:solidFill>
                  <a:srgbClr val="A72227"/>
                </a:solidFill>
                <a:latin typeface="Corbel" panose="020B0503020204020204" pitchFamily="34" charset="0"/>
                <a:cs typeface="Century Gothic"/>
              </a:rPr>
              <a:t>de </a:t>
            </a:r>
            <a:r>
              <a:rPr sz="2400" b="1" spc="-5" dirty="0">
                <a:solidFill>
                  <a:srgbClr val="A72227"/>
                </a:solidFill>
                <a:latin typeface="Corbel" panose="020B0503020204020204" pitchFamily="34" charset="0"/>
                <a:cs typeface="Century Gothic"/>
              </a:rPr>
              <a:t>população  predominante árabe </a:t>
            </a:r>
            <a:r>
              <a:rPr sz="2400" b="1" dirty="0">
                <a:solidFill>
                  <a:srgbClr val="A72227"/>
                </a:solidFill>
                <a:latin typeface="Corbel" panose="020B0503020204020204" pitchFamily="34" charset="0"/>
                <a:cs typeface="Century Gothic"/>
              </a:rPr>
              <a:t>ou muçulmana </a:t>
            </a:r>
            <a:r>
              <a:rPr sz="2400" b="1" spc="-5" dirty="0">
                <a:solidFill>
                  <a:srgbClr val="A72227"/>
                </a:solidFill>
                <a:latin typeface="Corbel" panose="020B0503020204020204" pitchFamily="34" charset="0"/>
                <a:cs typeface="Century Gothic"/>
              </a:rPr>
              <a:t>que </a:t>
            </a:r>
            <a:r>
              <a:rPr sz="2400" b="1" dirty="0">
                <a:solidFill>
                  <a:srgbClr val="A72227"/>
                </a:solidFill>
                <a:latin typeface="Corbel" panose="020B0503020204020204" pitchFamily="34" charset="0"/>
                <a:cs typeface="Century Gothic"/>
              </a:rPr>
              <a:t>considera </a:t>
            </a:r>
            <a:r>
              <a:rPr sz="2400" b="1" spc="-5" dirty="0">
                <a:solidFill>
                  <a:srgbClr val="A72227"/>
                </a:solidFill>
                <a:latin typeface="Corbel" panose="020B0503020204020204" pitchFamily="34" charset="0"/>
                <a:cs typeface="Century Gothic"/>
              </a:rPr>
              <a:t>corruptos </a:t>
            </a:r>
            <a:r>
              <a:rPr sz="2400" b="1" dirty="0">
                <a:solidFill>
                  <a:srgbClr val="A72227"/>
                </a:solidFill>
                <a:latin typeface="Corbel" panose="020B0503020204020204" pitchFamily="34" charset="0"/>
                <a:cs typeface="Century Gothic"/>
              </a:rPr>
              <a:t>ou </a:t>
            </a:r>
            <a:r>
              <a:rPr sz="2400" b="1" spc="5" dirty="0">
                <a:solidFill>
                  <a:srgbClr val="A72227"/>
                </a:solidFill>
                <a:latin typeface="Corbel" panose="020B0503020204020204" pitchFamily="34" charset="0"/>
                <a:cs typeface="Century Gothic"/>
              </a:rPr>
              <a:t>anti-  </a:t>
            </a:r>
            <a:r>
              <a:rPr sz="2400" b="1" spc="-5" dirty="0">
                <a:solidFill>
                  <a:srgbClr val="A72227"/>
                </a:solidFill>
                <a:latin typeface="Corbel" panose="020B0503020204020204" pitchFamily="34" charset="0"/>
                <a:cs typeface="Century Gothic"/>
              </a:rPr>
              <a:t>islâmicos. </a:t>
            </a:r>
            <a:r>
              <a:rPr sz="2400" b="1" dirty="0">
                <a:solidFill>
                  <a:srgbClr val="A72227"/>
                </a:solidFill>
                <a:latin typeface="Corbel" panose="020B0503020204020204" pitchFamily="34" charset="0"/>
                <a:cs typeface="Century Gothic"/>
              </a:rPr>
              <a:t>Países </a:t>
            </a:r>
            <a:r>
              <a:rPr sz="2400" b="1" spc="-5" dirty="0">
                <a:solidFill>
                  <a:srgbClr val="A72227"/>
                </a:solidFill>
                <a:latin typeface="Corbel" panose="020B0503020204020204" pitchFamily="34" charset="0"/>
                <a:cs typeface="Century Gothic"/>
              </a:rPr>
              <a:t>como </a:t>
            </a:r>
            <a:r>
              <a:rPr sz="2400" b="1" dirty="0">
                <a:solidFill>
                  <a:srgbClr val="A72227"/>
                </a:solidFill>
                <a:latin typeface="Corbel" panose="020B0503020204020204" pitchFamily="34" charset="0"/>
                <a:cs typeface="Century Gothic"/>
              </a:rPr>
              <a:t>os </a:t>
            </a:r>
            <a:r>
              <a:rPr sz="2400" b="1" spc="-5" dirty="0">
                <a:solidFill>
                  <a:srgbClr val="A72227"/>
                </a:solidFill>
                <a:latin typeface="Corbel" panose="020B0503020204020204" pitchFamily="34" charset="0"/>
                <a:cs typeface="Century Gothic"/>
              </a:rPr>
              <a:t>Estados Unidos da </a:t>
            </a:r>
            <a:r>
              <a:rPr sz="2400" b="1" dirty="0">
                <a:solidFill>
                  <a:srgbClr val="A72227"/>
                </a:solidFill>
                <a:latin typeface="Corbel" panose="020B0503020204020204" pitchFamily="34" charset="0"/>
                <a:cs typeface="Century Gothic"/>
              </a:rPr>
              <a:t>América são </a:t>
            </a:r>
            <a:r>
              <a:rPr sz="2400" b="1" spc="-5" dirty="0">
                <a:solidFill>
                  <a:srgbClr val="A72227"/>
                </a:solidFill>
                <a:latin typeface="Corbel" panose="020B0503020204020204" pitchFamily="34" charset="0"/>
                <a:cs typeface="Century Gothic"/>
              </a:rPr>
              <a:t>considerados  inimigos porque </a:t>
            </a:r>
            <a:r>
              <a:rPr sz="2400" b="1" dirty="0">
                <a:solidFill>
                  <a:srgbClr val="A72227"/>
                </a:solidFill>
                <a:latin typeface="Corbel" panose="020B0503020204020204" pitchFamily="34" charset="0"/>
                <a:cs typeface="Century Gothic"/>
              </a:rPr>
              <a:t>impedem a </a:t>
            </a:r>
            <a:r>
              <a:rPr sz="2400" b="1" spc="-5" dirty="0">
                <a:solidFill>
                  <a:srgbClr val="A72227"/>
                </a:solidFill>
                <a:latin typeface="Corbel" panose="020B0503020204020204" pitchFamily="34" charset="0"/>
                <a:cs typeface="Century Gothic"/>
              </a:rPr>
              <a:t>criação da </a:t>
            </a:r>
            <a:r>
              <a:rPr sz="2400" b="1" dirty="0">
                <a:solidFill>
                  <a:srgbClr val="A72227"/>
                </a:solidFill>
                <a:latin typeface="Corbel" panose="020B0503020204020204" pitchFamily="34" charset="0"/>
                <a:cs typeface="Century Gothic"/>
              </a:rPr>
              <a:t>nação muçulmana </a:t>
            </a:r>
            <a:r>
              <a:rPr sz="2400" b="1" spc="-5" dirty="0">
                <a:solidFill>
                  <a:srgbClr val="A72227"/>
                </a:solidFill>
                <a:latin typeface="Corbel" panose="020B0503020204020204" pitchFamily="34" charset="0"/>
                <a:cs typeface="Century Gothic"/>
              </a:rPr>
              <a:t>ao </a:t>
            </a:r>
            <a:r>
              <a:rPr sz="2400" b="1" dirty="0">
                <a:solidFill>
                  <a:srgbClr val="A72227"/>
                </a:solidFill>
                <a:latin typeface="Corbel" panose="020B0503020204020204" pitchFamily="34" charset="0"/>
                <a:cs typeface="Century Gothic"/>
              </a:rPr>
              <a:t>tornarem-se  </a:t>
            </a:r>
            <a:r>
              <a:rPr sz="2400" b="1" spc="-5" dirty="0">
                <a:solidFill>
                  <a:srgbClr val="A72227"/>
                </a:solidFill>
                <a:latin typeface="Corbel" panose="020B0503020204020204" pitchFamily="34" charset="0"/>
                <a:cs typeface="Century Gothic"/>
              </a:rPr>
              <a:t>aliados de </a:t>
            </a:r>
            <a:r>
              <a:rPr sz="2400" b="1" dirty="0">
                <a:solidFill>
                  <a:srgbClr val="A72227"/>
                </a:solidFill>
                <a:latin typeface="Corbel" panose="020B0503020204020204" pitchFamily="34" charset="0"/>
                <a:cs typeface="Century Gothic"/>
              </a:rPr>
              <a:t>governos </a:t>
            </a:r>
            <a:r>
              <a:rPr sz="2400" b="1" spc="-5" dirty="0">
                <a:solidFill>
                  <a:srgbClr val="A72227"/>
                </a:solidFill>
                <a:latin typeface="Corbel" panose="020B0503020204020204" pitchFamily="34" charset="0"/>
                <a:cs typeface="Century Gothic"/>
              </a:rPr>
              <a:t>considerados</a:t>
            </a:r>
            <a:r>
              <a:rPr sz="2400" b="1" spc="-75" dirty="0">
                <a:solidFill>
                  <a:srgbClr val="A72227"/>
                </a:solidFill>
                <a:latin typeface="Corbel" panose="020B0503020204020204" pitchFamily="34" charset="0"/>
                <a:cs typeface="Century Gothic"/>
              </a:rPr>
              <a:t> </a:t>
            </a:r>
            <a:r>
              <a:rPr sz="2400" b="1" spc="-5" dirty="0">
                <a:solidFill>
                  <a:srgbClr val="A72227"/>
                </a:solidFill>
                <a:latin typeface="Corbel" panose="020B0503020204020204" pitchFamily="34" charset="0"/>
                <a:cs typeface="Century Gothic"/>
              </a:rPr>
              <a:t>corruptos.</a:t>
            </a:r>
            <a:endParaRPr sz="2400" b="1" dirty="0">
              <a:latin typeface="Corbel" panose="020B0503020204020204" pitchFamily="34" charset="0"/>
              <a:cs typeface="Century Gothic"/>
            </a:endParaRPr>
          </a:p>
        </p:txBody>
      </p:sp>
      <p:sp>
        <p:nvSpPr>
          <p:cNvPr id="4" name="object 4"/>
          <p:cNvSpPr/>
          <p:nvPr/>
        </p:nvSpPr>
        <p:spPr>
          <a:xfrm>
            <a:off x="333376" y="3924299"/>
            <a:ext cx="5328932" cy="2529039"/>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972176" y="3924299"/>
            <a:ext cx="5810884" cy="252904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9002" y="319574"/>
            <a:ext cx="8566584" cy="750847"/>
          </a:xfrm>
          <a:prstGeom prst="rect">
            <a:avLst/>
          </a:prstGeom>
        </p:spPr>
        <p:txBody>
          <a:bodyPr vert="horz" wrap="square" lIns="0" tIns="12065" rIns="0" bIns="0" rtlCol="0">
            <a:spAutoFit/>
          </a:bodyPr>
          <a:lstStyle/>
          <a:p>
            <a:pPr marL="12700">
              <a:lnSpc>
                <a:spcPct val="100000"/>
              </a:lnSpc>
              <a:spcBef>
                <a:spcPts val="95"/>
              </a:spcBef>
            </a:pPr>
            <a:r>
              <a:rPr b="1" spc="-10" dirty="0"/>
              <a:t>HEZBOLLAH</a:t>
            </a:r>
          </a:p>
        </p:txBody>
      </p:sp>
      <p:sp>
        <p:nvSpPr>
          <p:cNvPr id="3" name="object 3"/>
          <p:cNvSpPr txBox="1"/>
          <p:nvPr/>
        </p:nvSpPr>
        <p:spPr>
          <a:xfrm>
            <a:off x="511175" y="1130046"/>
            <a:ext cx="11169650" cy="1711366"/>
          </a:xfrm>
          <a:prstGeom prst="rect">
            <a:avLst/>
          </a:prstGeom>
        </p:spPr>
        <p:txBody>
          <a:bodyPr vert="horz" wrap="square" lIns="0" tIns="48895" rIns="0" bIns="0" rtlCol="0">
            <a:spAutoFit/>
          </a:bodyPr>
          <a:lstStyle/>
          <a:p>
            <a:pPr marL="241300" marR="5080" indent="-228600">
              <a:lnSpc>
                <a:spcPct val="90000"/>
              </a:lnSpc>
              <a:spcBef>
                <a:spcPts val="385"/>
              </a:spcBef>
              <a:buClr>
                <a:srgbClr val="535353"/>
              </a:buClr>
              <a:buSzPct val="79166"/>
              <a:buFont typeface="Arial"/>
              <a:buChar char="•"/>
              <a:tabLst>
                <a:tab pos="240665" algn="l"/>
                <a:tab pos="241300" algn="l"/>
              </a:tabLst>
            </a:pPr>
            <a:r>
              <a:rPr sz="2400" b="1" dirty="0">
                <a:solidFill>
                  <a:srgbClr val="A72227"/>
                </a:solidFill>
                <a:latin typeface="Corbel" panose="020B0503020204020204" pitchFamily="34" charset="0"/>
                <a:cs typeface="Century Gothic"/>
              </a:rPr>
              <a:t>O </a:t>
            </a:r>
            <a:r>
              <a:rPr sz="2400" b="1" spc="-5" dirty="0">
                <a:solidFill>
                  <a:srgbClr val="A72227"/>
                </a:solidFill>
                <a:latin typeface="Corbel" panose="020B0503020204020204" pitchFamily="34" charset="0"/>
                <a:cs typeface="Century Gothic"/>
              </a:rPr>
              <a:t>Hezbollah, que </a:t>
            </a:r>
            <a:r>
              <a:rPr sz="2400" b="1" dirty="0" err="1">
                <a:solidFill>
                  <a:srgbClr val="A72227"/>
                </a:solidFill>
                <a:latin typeface="Corbel" panose="020B0503020204020204" pitchFamily="34" charset="0"/>
                <a:cs typeface="Century Gothic"/>
              </a:rPr>
              <a:t>em</a:t>
            </a:r>
            <a:r>
              <a:rPr sz="2400" b="1" dirty="0">
                <a:solidFill>
                  <a:srgbClr val="A72227"/>
                </a:solidFill>
                <a:latin typeface="Corbel" panose="020B0503020204020204" pitchFamily="34" charset="0"/>
                <a:cs typeface="Century Gothic"/>
              </a:rPr>
              <a:t> </a:t>
            </a:r>
            <a:r>
              <a:rPr sz="2400" b="1" spc="-5" dirty="0" err="1">
                <a:solidFill>
                  <a:srgbClr val="A72227"/>
                </a:solidFill>
                <a:latin typeface="Corbel" panose="020B0503020204020204" pitchFamily="34" charset="0"/>
                <a:cs typeface="Century Gothic"/>
              </a:rPr>
              <a:t>árabe</a:t>
            </a:r>
            <a:r>
              <a:rPr sz="2400" b="1" spc="-5" dirty="0">
                <a:solidFill>
                  <a:srgbClr val="A72227"/>
                </a:solidFill>
                <a:latin typeface="Corbel" panose="020B0503020204020204" pitchFamily="34" charset="0"/>
                <a:cs typeface="Century Gothic"/>
              </a:rPr>
              <a:t> </a:t>
            </a:r>
            <a:r>
              <a:rPr sz="2400" b="1" spc="-5" dirty="0" err="1">
                <a:solidFill>
                  <a:srgbClr val="A72227"/>
                </a:solidFill>
                <a:latin typeface="Corbel" panose="020B0503020204020204" pitchFamily="34" charset="0"/>
                <a:cs typeface="Century Gothic"/>
              </a:rPr>
              <a:t>significa</a:t>
            </a:r>
            <a:r>
              <a:rPr sz="2400" b="1" spc="-5" dirty="0">
                <a:solidFill>
                  <a:srgbClr val="A72227"/>
                </a:solidFill>
                <a:latin typeface="Corbel" panose="020B0503020204020204" pitchFamily="34" charset="0"/>
                <a:cs typeface="Century Gothic"/>
              </a:rPr>
              <a:t> ‘Partido de Deus’, </a:t>
            </a:r>
            <a:r>
              <a:rPr sz="2400" b="1" dirty="0">
                <a:solidFill>
                  <a:srgbClr val="A72227"/>
                </a:solidFill>
                <a:latin typeface="Corbel" panose="020B0503020204020204" pitchFamily="34" charset="0"/>
                <a:cs typeface="Century Gothic"/>
              </a:rPr>
              <a:t>é </a:t>
            </a:r>
            <a:r>
              <a:rPr sz="2400" b="1" dirty="0" err="1">
                <a:solidFill>
                  <a:srgbClr val="A72227"/>
                </a:solidFill>
                <a:latin typeface="Corbel" panose="020B0503020204020204" pitchFamily="34" charset="0"/>
                <a:cs typeface="Century Gothic"/>
              </a:rPr>
              <a:t>uma</a:t>
            </a:r>
            <a:r>
              <a:rPr sz="2400" b="1"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força</a:t>
            </a:r>
            <a:r>
              <a:rPr sz="2400" b="1" dirty="0">
                <a:solidFill>
                  <a:srgbClr val="A72227"/>
                </a:solidFill>
                <a:latin typeface="Corbel" panose="020B0503020204020204" pitchFamily="34" charset="0"/>
                <a:cs typeface="Century Gothic"/>
              </a:rPr>
              <a:t>  </a:t>
            </a:r>
            <a:r>
              <a:rPr sz="2400" b="1" spc="-5" dirty="0" err="1">
                <a:solidFill>
                  <a:srgbClr val="A72227"/>
                </a:solidFill>
                <a:latin typeface="Corbel" panose="020B0503020204020204" pitchFamily="34" charset="0"/>
                <a:cs typeface="Century Gothic"/>
              </a:rPr>
              <a:t>islâmica</a:t>
            </a:r>
            <a:r>
              <a:rPr sz="2400" b="1" spc="-5" dirty="0">
                <a:solidFill>
                  <a:srgbClr val="A72227"/>
                </a:solidFill>
                <a:latin typeface="Corbel" panose="020B0503020204020204" pitchFamily="34" charset="0"/>
                <a:cs typeface="Century Gothic"/>
              </a:rPr>
              <a:t> </a:t>
            </a:r>
            <a:r>
              <a:rPr sz="2400" b="1" spc="-10" dirty="0" err="1">
                <a:solidFill>
                  <a:srgbClr val="A72227"/>
                </a:solidFill>
                <a:latin typeface="Corbel" panose="020B0503020204020204" pitchFamily="34" charset="0"/>
                <a:cs typeface="Century Gothic"/>
              </a:rPr>
              <a:t>xiita</a:t>
            </a:r>
            <a:r>
              <a:rPr sz="2400" b="1" spc="-10" dirty="0">
                <a:solidFill>
                  <a:srgbClr val="A72227"/>
                </a:solidFill>
                <a:latin typeface="Corbel" panose="020B0503020204020204" pitchFamily="34" charset="0"/>
                <a:cs typeface="Century Gothic"/>
              </a:rPr>
              <a:t> </a:t>
            </a:r>
            <a:r>
              <a:rPr sz="2400" b="1" spc="-5" dirty="0">
                <a:solidFill>
                  <a:srgbClr val="A72227"/>
                </a:solidFill>
                <a:latin typeface="Corbel" panose="020B0503020204020204" pitchFamily="34" charset="0"/>
                <a:cs typeface="Century Gothic"/>
              </a:rPr>
              <a:t>(</a:t>
            </a:r>
            <a:r>
              <a:rPr sz="2400" b="1" spc="-5" dirty="0" err="1">
                <a:solidFill>
                  <a:srgbClr val="A72227"/>
                </a:solidFill>
                <a:latin typeface="Corbel" panose="020B0503020204020204" pitchFamily="34" charset="0"/>
                <a:cs typeface="Century Gothic"/>
              </a:rPr>
              <a:t>adepto</a:t>
            </a:r>
            <a:r>
              <a:rPr sz="2400" b="1" spc="-5" dirty="0">
                <a:solidFill>
                  <a:srgbClr val="A72227"/>
                </a:solidFill>
                <a:latin typeface="Corbel" panose="020B0503020204020204" pitchFamily="34" charset="0"/>
                <a:cs typeface="Century Gothic"/>
              </a:rPr>
              <a:t> do </a:t>
            </a:r>
            <a:r>
              <a:rPr sz="2400" b="1" dirty="0" err="1">
                <a:solidFill>
                  <a:srgbClr val="A72227"/>
                </a:solidFill>
                <a:latin typeface="Corbel" panose="020B0503020204020204" pitchFamily="34" charset="0"/>
                <a:cs typeface="Century Gothic"/>
              </a:rPr>
              <a:t>islamismo</a:t>
            </a:r>
            <a:r>
              <a:rPr sz="2400" b="1" dirty="0">
                <a:solidFill>
                  <a:srgbClr val="A72227"/>
                </a:solidFill>
                <a:latin typeface="Corbel" panose="020B0503020204020204" pitchFamily="34" charset="0"/>
                <a:cs typeface="Century Gothic"/>
              </a:rPr>
              <a:t>) </a:t>
            </a:r>
            <a:r>
              <a:rPr sz="2400" b="1" spc="-5" dirty="0">
                <a:solidFill>
                  <a:srgbClr val="A72227"/>
                </a:solidFill>
                <a:latin typeface="Corbel" panose="020B0503020204020204" pitchFamily="34" charset="0"/>
                <a:cs typeface="Century Gothic"/>
              </a:rPr>
              <a:t>com </a:t>
            </a:r>
            <a:r>
              <a:rPr sz="2400" b="1" dirty="0" err="1">
                <a:solidFill>
                  <a:srgbClr val="A72227"/>
                </a:solidFill>
                <a:latin typeface="Corbel" panose="020B0503020204020204" pitchFamily="34" charset="0"/>
                <a:cs typeface="Century Gothic"/>
              </a:rPr>
              <a:t>estrutura</a:t>
            </a:r>
            <a:r>
              <a:rPr sz="2400" b="1" dirty="0">
                <a:solidFill>
                  <a:srgbClr val="A72227"/>
                </a:solidFill>
                <a:latin typeface="Corbel" panose="020B0503020204020204" pitchFamily="34" charset="0"/>
                <a:cs typeface="Century Gothic"/>
              </a:rPr>
              <a:t> similar à </a:t>
            </a:r>
            <a:r>
              <a:rPr sz="2400" b="1" spc="-5" dirty="0">
                <a:solidFill>
                  <a:srgbClr val="A72227"/>
                </a:solidFill>
                <a:latin typeface="Corbel" panose="020B0503020204020204" pitchFamily="34" charset="0"/>
                <a:cs typeface="Century Gothic"/>
              </a:rPr>
              <a:t>do </a:t>
            </a:r>
            <a:r>
              <a:rPr sz="2400" b="1" spc="-5" dirty="0" err="1">
                <a:solidFill>
                  <a:srgbClr val="A72227"/>
                </a:solidFill>
                <a:latin typeface="Corbel" panose="020B0503020204020204" pitchFamily="34" charset="0"/>
                <a:cs typeface="Century Gothic"/>
              </a:rPr>
              <a:t>Exército</a:t>
            </a:r>
            <a:r>
              <a:rPr sz="2400" b="1" spc="-5" dirty="0">
                <a:solidFill>
                  <a:srgbClr val="A72227"/>
                </a:solidFill>
                <a:latin typeface="Corbel" panose="020B0503020204020204" pitchFamily="34" charset="0"/>
                <a:cs typeface="Century Gothic"/>
              </a:rPr>
              <a:t> </a:t>
            </a:r>
            <a:r>
              <a:rPr sz="2400" b="1" dirty="0">
                <a:solidFill>
                  <a:srgbClr val="A72227"/>
                </a:solidFill>
                <a:latin typeface="Corbel" panose="020B0503020204020204" pitchFamily="34" charset="0"/>
                <a:cs typeface="Century Gothic"/>
              </a:rPr>
              <a:t>e,  </a:t>
            </a:r>
            <a:r>
              <a:rPr sz="2400" b="1" spc="-5" dirty="0" err="1">
                <a:solidFill>
                  <a:srgbClr val="A72227"/>
                </a:solidFill>
                <a:latin typeface="Corbel" panose="020B0503020204020204" pitchFamily="34" charset="0"/>
                <a:cs typeface="Century Gothic"/>
              </a:rPr>
              <a:t>ao</a:t>
            </a:r>
            <a:r>
              <a:rPr sz="2400" b="1" spc="-5"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mesmo</a:t>
            </a:r>
            <a:r>
              <a:rPr sz="2400" b="1" dirty="0">
                <a:solidFill>
                  <a:srgbClr val="A72227"/>
                </a:solidFill>
                <a:latin typeface="Corbel" panose="020B0503020204020204" pitchFamily="34" charset="0"/>
                <a:cs typeface="Century Gothic"/>
              </a:rPr>
              <a:t> </a:t>
            </a:r>
            <a:r>
              <a:rPr sz="2400" b="1" spc="-5" dirty="0">
                <a:solidFill>
                  <a:srgbClr val="A72227"/>
                </a:solidFill>
                <a:latin typeface="Corbel" panose="020B0503020204020204" pitchFamily="34" charset="0"/>
                <a:cs typeface="Century Gothic"/>
              </a:rPr>
              <a:t>tempo, </a:t>
            </a:r>
            <a:r>
              <a:rPr sz="2400" b="1" dirty="0">
                <a:solidFill>
                  <a:srgbClr val="A72227"/>
                </a:solidFill>
                <a:latin typeface="Corbel" panose="020B0503020204020204" pitchFamily="34" charset="0"/>
                <a:cs typeface="Century Gothic"/>
              </a:rPr>
              <a:t>um </a:t>
            </a:r>
            <a:r>
              <a:rPr sz="2400" b="1" dirty="0" err="1">
                <a:solidFill>
                  <a:srgbClr val="A72227"/>
                </a:solidFill>
                <a:latin typeface="Corbel" panose="020B0503020204020204" pitchFamily="34" charset="0"/>
                <a:cs typeface="Century Gothic"/>
              </a:rPr>
              <a:t>grupo</a:t>
            </a:r>
            <a:r>
              <a:rPr sz="2400" b="1"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político</a:t>
            </a:r>
            <a:r>
              <a:rPr sz="2400" b="1" dirty="0">
                <a:solidFill>
                  <a:srgbClr val="A72227"/>
                </a:solidFill>
                <a:latin typeface="Corbel" panose="020B0503020204020204" pitchFamily="34" charset="0"/>
                <a:cs typeface="Century Gothic"/>
              </a:rPr>
              <a:t> com </a:t>
            </a:r>
            <a:r>
              <a:rPr sz="2400" b="1" spc="-5" dirty="0" err="1">
                <a:solidFill>
                  <a:srgbClr val="A72227"/>
                </a:solidFill>
                <a:latin typeface="Corbel" panose="020B0503020204020204" pitchFamily="34" charset="0"/>
                <a:cs typeface="Century Gothic"/>
              </a:rPr>
              <a:t>sede</a:t>
            </a:r>
            <a:r>
              <a:rPr sz="2400" b="1" spc="-5" dirty="0">
                <a:solidFill>
                  <a:srgbClr val="A72227"/>
                </a:solidFill>
                <a:latin typeface="Corbel" panose="020B0503020204020204" pitchFamily="34" charset="0"/>
                <a:cs typeface="Century Gothic"/>
              </a:rPr>
              <a:t> </a:t>
            </a:r>
            <a:r>
              <a:rPr sz="2400" b="1" dirty="0">
                <a:solidFill>
                  <a:srgbClr val="A72227"/>
                </a:solidFill>
                <a:latin typeface="Corbel" panose="020B0503020204020204" pitchFamily="34" charset="0"/>
                <a:cs typeface="Century Gothic"/>
              </a:rPr>
              <a:t>no </a:t>
            </a:r>
            <a:r>
              <a:rPr sz="2400" b="1" spc="-5" dirty="0" err="1">
                <a:solidFill>
                  <a:srgbClr val="A72227"/>
                </a:solidFill>
                <a:latin typeface="Corbel" panose="020B0503020204020204" pitchFamily="34" charset="0"/>
                <a:cs typeface="Century Gothic"/>
              </a:rPr>
              <a:t>Líbano</a:t>
            </a:r>
            <a:r>
              <a:rPr sz="2400" b="1" spc="-5" dirty="0">
                <a:solidFill>
                  <a:srgbClr val="A72227"/>
                </a:solidFill>
                <a:latin typeface="Corbel" panose="020B0503020204020204" pitchFamily="34" charset="0"/>
                <a:cs typeface="Century Gothic"/>
              </a:rPr>
              <a:t>. </a:t>
            </a:r>
            <a:r>
              <a:rPr sz="2400" b="1" spc="-5" dirty="0" err="1">
                <a:solidFill>
                  <a:srgbClr val="A72227"/>
                </a:solidFill>
                <a:latin typeface="Corbel" panose="020B0503020204020204" pitchFamily="34" charset="0"/>
                <a:cs typeface="Century Gothic"/>
              </a:rPr>
              <a:t>Ele</a:t>
            </a:r>
            <a:r>
              <a:rPr sz="2400" b="1" spc="-5"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nasceu</a:t>
            </a:r>
            <a:r>
              <a:rPr sz="2400" b="1"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em</a:t>
            </a:r>
            <a:r>
              <a:rPr sz="2400" b="1" dirty="0">
                <a:solidFill>
                  <a:srgbClr val="A72227"/>
                </a:solidFill>
                <a:latin typeface="Corbel" panose="020B0503020204020204" pitchFamily="34" charset="0"/>
                <a:cs typeface="Century Gothic"/>
              </a:rPr>
              <a:t>  </a:t>
            </a:r>
            <a:r>
              <a:rPr sz="2400" b="1" spc="-5" dirty="0">
                <a:solidFill>
                  <a:srgbClr val="A72227"/>
                </a:solidFill>
                <a:latin typeface="Corbel" panose="020B0503020204020204" pitchFamily="34" charset="0"/>
                <a:cs typeface="Century Gothic"/>
              </a:rPr>
              <a:t>1982, </a:t>
            </a:r>
            <a:r>
              <a:rPr sz="2400" b="1" spc="-5" dirty="0" err="1">
                <a:solidFill>
                  <a:srgbClr val="A72227"/>
                </a:solidFill>
                <a:latin typeface="Corbel" panose="020B0503020204020204" pitchFamily="34" charset="0"/>
                <a:cs typeface="Century Gothic"/>
              </a:rPr>
              <a:t>durante</a:t>
            </a:r>
            <a:r>
              <a:rPr sz="2400" b="1" spc="-5" dirty="0">
                <a:solidFill>
                  <a:srgbClr val="A72227"/>
                </a:solidFill>
                <a:latin typeface="Corbel" panose="020B0503020204020204" pitchFamily="34" charset="0"/>
                <a:cs typeface="Century Gothic"/>
              </a:rPr>
              <a:t> </a:t>
            </a:r>
            <a:r>
              <a:rPr sz="2400" b="1" dirty="0">
                <a:solidFill>
                  <a:srgbClr val="A72227"/>
                </a:solidFill>
                <a:latin typeface="Corbel" panose="020B0503020204020204" pitchFamily="34" charset="0"/>
                <a:cs typeface="Century Gothic"/>
              </a:rPr>
              <a:t>a </a:t>
            </a:r>
            <a:r>
              <a:rPr sz="2400" b="1" spc="-5" dirty="0">
                <a:solidFill>
                  <a:srgbClr val="A72227"/>
                </a:solidFill>
                <a:latin typeface="Corbel" panose="020B0503020204020204" pitchFamily="34" charset="0"/>
                <a:cs typeface="Century Gothic"/>
              </a:rPr>
              <a:t>Guerra </a:t>
            </a:r>
            <a:r>
              <a:rPr sz="2400" b="1" dirty="0">
                <a:solidFill>
                  <a:srgbClr val="A72227"/>
                </a:solidFill>
                <a:latin typeface="Corbel" panose="020B0503020204020204" pitchFamily="34" charset="0"/>
                <a:cs typeface="Century Gothic"/>
              </a:rPr>
              <a:t>Civil </a:t>
            </a:r>
            <a:r>
              <a:rPr sz="2400" b="1" spc="-5" dirty="0" err="1">
                <a:solidFill>
                  <a:srgbClr val="A72227"/>
                </a:solidFill>
                <a:latin typeface="Corbel" panose="020B0503020204020204" pitchFamily="34" charset="0"/>
                <a:cs typeface="Century Gothic"/>
              </a:rPr>
              <a:t>Libanesa</a:t>
            </a:r>
            <a:r>
              <a:rPr sz="2400" b="1" spc="-5" dirty="0">
                <a:solidFill>
                  <a:srgbClr val="A72227"/>
                </a:solidFill>
                <a:latin typeface="Corbel" panose="020B0503020204020204" pitchFamily="34" charset="0"/>
                <a:cs typeface="Century Gothic"/>
              </a:rPr>
              <a:t>, </a:t>
            </a:r>
            <a:r>
              <a:rPr sz="2400" b="1" dirty="0">
                <a:solidFill>
                  <a:srgbClr val="A72227"/>
                </a:solidFill>
                <a:latin typeface="Corbel" panose="020B0503020204020204" pitchFamily="34" charset="0"/>
                <a:cs typeface="Century Gothic"/>
              </a:rPr>
              <a:t>a </a:t>
            </a:r>
            <a:r>
              <a:rPr sz="2400" b="1" dirty="0" err="1">
                <a:solidFill>
                  <a:srgbClr val="A72227"/>
                </a:solidFill>
                <a:latin typeface="Corbel" panose="020B0503020204020204" pitchFamily="34" charset="0"/>
                <a:cs typeface="Century Gothic"/>
              </a:rPr>
              <a:t>princípio</a:t>
            </a:r>
            <a:r>
              <a:rPr sz="2400" b="1"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como</a:t>
            </a:r>
            <a:r>
              <a:rPr sz="2400" b="1"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uma</a:t>
            </a:r>
            <a:r>
              <a:rPr sz="2400" b="1" dirty="0">
                <a:solidFill>
                  <a:srgbClr val="A72227"/>
                </a:solidFill>
                <a:latin typeface="Corbel" panose="020B0503020204020204" pitchFamily="34" charset="0"/>
                <a:cs typeface="Century Gothic"/>
              </a:rPr>
              <a:t> </a:t>
            </a:r>
            <a:r>
              <a:rPr sz="2400" b="1" spc="-5" dirty="0" err="1">
                <a:solidFill>
                  <a:srgbClr val="A72227"/>
                </a:solidFill>
                <a:latin typeface="Corbel" panose="020B0503020204020204" pitchFamily="34" charset="0"/>
                <a:cs typeface="Century Gothic"/>
              </a:rPr>
              <a:t>milícia</a:t>
            </a:r>
            <a:r>
              <a:rPr sz="2400" b="1" spc="-5"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ou</a:t>
            </a:r>
            <a:r>
              <a:rPr sz="2400" b="1"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seja</a:t>
            </a:r>
            <a:r>
              <a:rPr sz="2400" b="1" dirty="0">
                <a:solidFill>
                  <a:srgbClr val="A72227"/>
                </a:solidFill>
                <a:latin typeface="Corbel" panose="020B0503020204020204" pitchFamily="34" charset="0"/>
                <a:cs typeface="Century Gothic"/>
              </a:rPr>
              <a:t>, </a:t>
            </a:r>
            <a:r>
              <a:rPr sz="2400" b="1" dirty="0" err="1">
                <a:solidFill>
                  <a:srgbClr val="A72227"/>
                </a:solidFill>
                <a:latin typeface="Corbel" panose="020B0503020204020204" pitchFamily="34" charset="0"/>
                <a:cs typeface="Century Gothic"/>
              </a:rPr>
              <a:t>constituída</a:t>
            </a:r>
            <a:r>
              <a:rPr sz="2400" b="1" dirty="0">
                <a:solidFill>
                  <a:srgbClr val="A72227"/>
                </a:solidFill>
                <a:latin typeface="Corbel" panose="020B0503020204020204" pitchFamily="34" charset="0"/>
                <a:cs typeface="Century Gothic"/>
              </a:rPr>
              <a:t> </a:t>
            </a:r>
            <a:r>
              <a:rPr sz="2400" b="1" spc="-5" dirty="0">
                <a:solidFill>
                  <a:srgbClr val="A72227"/>
                </a:solidFill>
                <a:latin typeface="Corbel" panose="020B0503020204020204" pitchFamily="34" charset="0"/>
                <a:cs typeface="Century Gothic"/>
              </a:rPr>
              <a:t>por </a:t>
            </a:r>
            <a:r>
              <a:rPr sz="2400" b="1" dirty="0" err="1">
                <a:solidFill>
                  <a:srgbClr val="A72227"/>
                </a:solidFill>
                <a:latin typeface="Corbel" panose="020B0503020204020204" pitchFamily="34" charset="0"/>
                <a:cs typeface="Century Gothic"/>
              </a:rPr>
              <a:t>cidadãos</a:t>
            </a:r>
            <a:r>
              <a:rPr sz="2400" b="1" dirty="0">
                <a:solidFill>
                  <a:srgbClr val="A72227"/>
                </a:solidFill>
                <a:latin typeface="Corbel" panose="020B0503020204020204" pitchFamily="34" charset="0"/>
                <a:cs typeface="Century Gothic"/>
              </a:rPr>
              <a:t> </a:t>
            </a:r>
            <a:r>
              <a:rPr sz="2400" b="1" spc="-5" dirty="0" err="1">
                <a:solidFill>
                  <a:srgbClr val="A72227"/>
                </a:solidFill>
                <a:latin typeface="Corbel" panose="020B0503020204020204" pitchFamily="34" charset="0"/>
                <a:cs typeface="Century Gothic"/>
              </a:rPr>
              <a:t>libaneses</a:t>
            </a:r>
            <a:r>
              <a:rPr sz="2400" b="1" spc="-5" dirty="0">
                <a:solidFill>
                  <a:srgbClr val="A72227"/>
                </a:solidFill>
                <a:latin typeface="Corbel" panose="020B0503020204020204" pitchFamily="34" charset="0"/>
                <a:cs typeface="Century Gothic"/>
              </a:rPr>
              <a:t> </a:t>
            </a:r>
            <a:r>
              <a:rPr sz="2400" b="1" spc="-5" dirty="0" err="1">
                <a:solidFill>
                  <a:srgbClr val="A72227"/>
                </a:solidFill>
                <a:latin typeface="Corbel" panose="020B0503020204020204" pitchFamily="34" charset="0"/>
                <a:cs typeface="Century Gothic"/>
              </a:rPr>
              <a:t>portadores</a:t>
            </a:r>
            <a:r>
              <a:rPr sz="2400" b="1" spc="-5" dirty="0">
                <a:solidFill>
                  <a:srgbClr val="A72227"/>
                </a:solidFill>
                <a:latin typeface="Corbel" panose="020B0503020204020204" pitchFamily="34" charset="0"/>
                <a:cs typeface="Century Gothic"/>
              </a:rPr>
              <a:t> de </a:t>
            </a:r>
            <a:r>
              <a:rPr sz="2400" b="1" spc="-5" dirty="0" err="1">
                <a:solidFill>
                  <a:srgbClr val="A72227"/>
                </a:solidFill>
                <a:latin typeface="Corbel" panose="020B0503020204020204" pitchFamily="34" charset="0"/>
                <a:cs typeface="Century Gothic"/>
              </a:rPr>
              <a:t>armas</a:t>
            </a:r>
            <a:r>
              <a:rPr sz="2400" b="1" spc="-5" dirty="0">
                <a:solidFill>
                  <a:srgbClr val="A72227"/>
                </a:solidFill>
                <a:latin typeface="Corbel" panose="020B0503020204020204" pitchFamily="34" charset="0"/>
                <a:cs typeface="Century Gothic"/>
              </a:rPr>
              <a:t> </a:t>
            </a:r>
            <a:r>
              <a:rPr sz="2400" b="1" dirty="0">
                <a:solidFill>
                  <a:srgbClr val="A72227"/>
                </a:solidFill>
                <a:latin typeface="Corbel" panose="020B0503020204020204" pitchFamily="34" charset="0"/>
                <a:cs typeface="Century Gothic"/>
              </a:rPr>
              <a:t>e </a:t>
            </a:r>
            <a:r>
              <a:rPr sz="2400" b="1" spc="-5" dirty="0">
                <a:solidFill>
                  <a:srgbClr val="A72227"/>
                </a:solidFill>
                <a:latin typeface="Corbel" panose="020B0503020204020204" pitchFamily="34" charset="0"/>
                <a:cs typeface="Century Gothic"/>
              </a:rPr>
              <a:t>de </a:t>
            </a:r>
            <a:r>
              <a:rPr sz="2400" b="1" dirty="0">
                <a:solidFill>
                  <a:srgbClr val="A72227"/>
                </a:solidFill>
                <a:latin typeface="Corbel" panose="020B0503020204020204" pitchFamily="34" charset="0"/>
                <a:cs typeface="Century Gothic"/>
              </a:rPr>
              <a:t>um  </a:t>
            </a:r>
            <a:r>
              <a:rPr sz="2400" b="1" spc="-5" dirty="0" err="1">
                <a:solidFill>
                  <a:srgbClr val="A72227"/>
                </a:solidFill>
                <a:latin typeface="Corbel" panose="020B0503020204020204" pitchFamily="34" charset="0"/>
                <a:cs typeface="Century Gothic"/>
              </a:rPr>
              <a:t>suposto</a:t>
            </a:r>
            <a:r>
              <a:rPr sz="2400" b="1" spc="-5" dirty="0">
                <a:solidFill>
                  <a:srgbClr val="A72227"/>
                </a:solidFill>
                <a:latin typeface="Corbel" panose="020B0503020204020204" pitchFamily="34" charset="0"/>
                <a:cs typeface="Century Gothic"/>
              </a:rPr>
              <a:t> </a:t>
            </a:r>
            <a:r>
              <a:rPr sz="2400" b="1" spc="-5" dirty="0" err="1">
                <a:solidFill>
                  <a:srgbClr val="A72227"/>
                </a:solidFill>
                <a:latin typeface="Corbel" panose="020B0503020204020204" pitchFamily="34" charset="0"/>
                <a:cs typeface="Century Gothic"/>
              </a:rPr>
              <a:t>poder</a:t>
            </a:r>
            <a:r>
              <a:rPr sz="2400" b="1" dirty="0">
                <a:solidFill>
                  <a:srgbClr val="A72227"/>
                </a:solidFill>
                <a:latin typeface="Corbel" panose="020B0503020204020204" pitchFamily="34" charset="0"/>
                <a:cs typeface="Century Gothic"/>
              </a:rPr>
              <a:t> </a:t>
            </a:r>
            <a:r>
              <a:rPr sz="2400" b="1" spc="-5" dirty="0" err="1">
                <a:solidFill>
                  <a:srgbClr val="A72227"/>
                </a:solidFill>
                <a:latin typeface="Corbel" panose="020B0503020204020204" pitchFamily="34" charset="0"/>
                <a:cs typeface="Century Gothic"/>
              </a:rPr>
              <a:t>policial</a:t>
            </a:r>
            <a:r>
              <a:rPr sz="2400" b="1" spc="-5" dirty="0">
                <a:solidFill>
                  <a:srgbClr val="A72227"/>
                </a:solidFill>
                <a:latin typeface="Corbel" panose="020B0503020204020204" pitchFamily="34" charset="0"/>
                <a:cs typeface="Century Gothic"/>
              </a:rPr>
              <a:t>.</a:t>
            </a:r>
            <a:endParaRPr sz="2400" b="1" dirty="0">
              <a:latin typeface="Corbel" panose="020B0503020204020204" pitchFamily="34" charset="0"/>
              <a:cs typeface="Century Gothic"/>
            </a:endParaRPr>
          </a:p>
        </p:txBody>
      </p:sp>
      <p:sp>
        <p:nvSpPr>
          <p:cNvPr id="4" name="object 4"/>
          <p:cNvSpPr/>
          <p:nvPr/>
        </p:nvSpPr>
        <p:spPr>
          <a:xfrm>
            <a:off x="336932" y="3209924"/>
            <a:ext cx="5443032" cy="3079051"/>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6096000" y="3209923"/>
            <a:ext cx="5759068" cy="3079052"/>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2769" y="129655"/>
            <a:ext cx="8399806" cy="750847"/>
          </a:xfrm>
          <a:prstGeom prst="rect">
            <a:avLst/>
          </a:prstGeom>
        </p:spPr>
        <p:txBody>
          <a:bodyPr vert="horz" wrap="square" lIns="0" tIns="12065" rIns="0" bIns="0" rtlCol="0">
            <a:spAutoFit/>
          </a:bodyPr>
          <a:lstStyle/>
          <a:p>
            <a:pPr marL="12700">
              <a:lnSpc>
                <a:spcPct val="100000"/>
              </a:lnSpc>
              <a:spcBef>
                <a:spcPts val="95"/>
              </a:spcBef>
            </a:pPr>
            <a:r>
              <a:rPr b="1" spc="-5" dirty="0"/>
              <a:t>ALCORÃO </a:t>
            </a:r>
            <a:r>
              <a:rPr b="1" spc="-10" dirty="0"/>
              <a:t>OU</a:t>
            </a:r>
            <a:r>
              <a:rPr b="1" spc="-40" dirty="0"/>
              <a:t> </a:t>
            </a:r>
            <a:r>
              <a:rPr b="1" spc="-5" dirty="0"/>
              <a:t>CORÃO</a:t>
            </a:r>
          </a:p>
        </p:txBody>
      </p:sp>
      <p:sp>
        <p:nvSpPr>
          <p:cNvPr id="3" name="object 3"/>
          <p:cNvSpPr txBox="1"/>
          <p:nvPr/>
        </p:nvSpPr>
        <p:spPr>
          <a:xfrm>
            <a:off x="254812" y="2929120"/>
            <a:ext cx="313055" cy="374015"/>
          </a:xfrm>
          <a:prstGeom prst="rect">
            <a:avLst/>
          </a:prstGeom>
        </p:spPr>
        <p:txBody>
          <a:bodyPr vert="horz" wrap="square" lIns="0" tIns="1905" rIns="0" bIns="0" rtlCol="0">
            <a:spAutoFit/>
          </a:bodyPr>
          <a:lstStyle/>
          <a:p>
            <a:pPr>
              <a:lnSpc>
                <a:spcPct val="100000"/>
              </a:lnSpc>
              <a:spcBef>
                <a:spcPts val="15"/>
              </a:spcBef>
              <a:tabLst>
                <a:tab pos="227965" algn="l"/>
              </a:tabLst>
            </a:pPr>
            <a:r>
              <a:rPr sz="1900" spc="5" dirty="0">
                <a:solidFill>
                  <a:srgbClr val="535353"/>
                </a:solidFill>
                <a:latin typeface="Arial"/>
                <a:cs typeface="Arial"/>
              </a:rPr>
              <a:t>•	</a:t>
            </a:r>
            <a:r>
              <a:rPr sz="2400" spc="5" dirty="0">
                <a:solidFill>
                  <a:srgbClr val="A72227"/>
                </a:solidFill>
                <a:latin typeface="Century Gothic"/>
                <a:cs typeface="Century Gothic"/>
              </a:rPr>
              <a:t>.</a:t>
            </a:r>
            <a:endParaRPr sz="2400">
              <a:latin typeface="Century Gothic"/>
              <a:cs typeface="Century Gothic"/>
            </a:endParaRPr>
          </a:p>
        </p:txBody>
      </p:sp>
      <p:sp>
        <p:nvSpPr>
          <p:cNvPr id="4" name="object 4"/>
          <p:cNvSpPr/>
          <p:nvPr/>
        </p:nvSpPr>
        <p:spPr>
          <a:xfrm>
            <a:off x="163766" y="2852991"/>
            <a:ext cx="6578727" cy="374865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242112" y="1043432"/>
            <a:ext cx="11729720" cy="5484495"/>
          </a:xfrm>
          <a:prstGeom prst="rect">
            <a:avLst/>
          </a:prstGeom>
        </p:spPr>
        <p:txBody>
          <a:bodyPr vert="horz" wrap="square" lIns="0" tIns="48895" rIns="0" bIns="0" rtlCol="0">
            <a:spAutoFit/>
          </a:bodyPr>
          <a:lstStyle/>
          <a:p>
            <a:pPr marL="241300" marR="153035" indent="-228600">
              <a:lnSpc>
                <a:spcPct val="90000"/>
              </a:lnSpc>
              <a:spcBef>
                <a:spcPts val="385"/>
              </a:spcBef>
              <a:buClr>
                <a:srgbClr val="535353"/>
              </a:buClr>
              <a:buSzPct val="79166"/>
              <a:buFont typeface="Arial"/>
              <a:buChar char="•"/>
              <a:tabLst>
                <a:tab pos="240665" algn="l"/>
                <a:tab pos="241300" algn="l"/>
              </a:tabLst>
            </a:pPr>
            <a:r>
              <a:rPr lang="pt-BR" sz="2400" b="1" dirty="0">
                <a:solidFill>
                  <a:srgbClr val="A72227"/>
                </a:solidFill>
                <a:latin typeface="Century Gothic"/>
                <a:cs typeface="Century Gothic"/>
              </a:rPr>
              <a:t>É</a:t>
            </a:r>
            <a:r>
              <a:rPr sz="2400" b="1" dirty="0">
                <a:solidFill>
                  <a:srgbClr val="A72227"/>
                </a:solidFill>
                <a:latin typeface="Century Gothic"/>
                <a:cs typeface="Century Gothic"/>
              </a:rPr>
              <a:t> o livro sagrado </a:t>
            </a:r>
            <a:r>
              <a:rPr sz="2400" b="1" spc="-5" dirty="0">
                <a:solidFill>
                  <a:srgbClr val="A72227"/>
                </a:solidFill>
                <a:latin typeface="Century Gothic"/>
                <a:cs typeface="Century Gothic"/>
              </a:rPr>
              <a:t>do Islã. </a:t>
            </a:r>
            <a:r>
              <a:rPr sz="2400" b="1" dirty="0">
                <a:solidFill>
                  <a:srgbClr val="A72227"/>
                </a:solidFill>
                <a:latin typeface="Century Gothic"/>
                <a:cs typeface="Century Gothic"/>
              </a:rPr>
              <a:t>Os muçulmanos </a:t>
            </a:r>
            <a:r>
              <a:rPr sz="2400" b="1" spc="-5" dirty="0">
                <a:solidFill>
                  <a:srgbClr val="A72227"/>
                </a:solidFill>
                <a:latin typeface="Century Gothic"/>
                <a:cs typeface="Century Gothic"/>
              </a:rPr>
              <a:t>creem que </a:t>
            </a:r>
            <a:r>
              <a:rPr sz="2400" b="1" dirty="0">
                <a:solidFill>
                  <a:srgbClr val="A72227"/>
                </a:solidFill>
                <a:latin typeface="Century Gothic"/>
                <a:cs typeface="Century Gothic"/>
              </a:rPr>
              <a:t>o </a:t>
            </a:r>
            <a:r>
              <a:rPr sz="2400" b="1" spc="-5" dirty="0">
                <a:solidFill>
                  <a:srgbClr val="A72227"/>
                </a:solidFill>
                <a:latin typeface="Century Gothic"/>
                <a:cs typeface="Century Gothic"/>
              </a:rPr>
              <a:t>Alcorão </a:t>
            </a:r>
            <a:r>
              <a:rPr sz="2400" b="1" dirty="0">
                <a:solidFill>
                  <a:srgbClr val="A72227"/>
                </a:solidFill>
                <a:latin typeface="Century Gothic"/>
                <a:cs typeface="Century Gothic"/>
              </a:rPr>
              <a:t>é a palavra  literal </a:t>
            </a:r>
            <a:r>
              <a:rPr sz="2400" b="1" spc="-5" dirty="0">
                <a:solidFill>
                  <a:srgbClr val="A72227"/>
                </a:solidFill>
                <a:latin typeface="Century Gothic"/>
                <a:cs typeface="Century Gothic"/>
              </a:rPr>
              <a:t>de Deus (Alá) </a:t>
            </a:r>
            <a:r>
              <a:rPr sz="2400" b="1" dirty="0">
                <a:solidFill>
                  <a:srgbClr val="A72227"/>
                </a:solidFill>
                <a:latin typeface="Century Gothic"/>
                <a:cs typeface="Century Gothic"/>
              </a:rPr>
              <a:t>revelada </a:t>
            </a:r>
            <a:r>
              <a:rPr sz="2400" b="1" spc="-5" dirty="0">
                <a:solidFill>
                  <a:srgbClr val="A72227"/>
                </a:solidFill>
                <a:latin typeface="Century Gothic"/>
                <a:cs typeface="Century Gothic"/>
              </a:rPr>
              <a:t>ao profeta </a:t>
            </a:r>
            <a:r>
              <a:rPr sz="2400" b="1" dirty="0">
                <a:solidFill>
                  <a:srgbClr val="A72227"/>
                </a:solidFill>
                <a:latin typeface="Century Gothic"/>
                <a:cs typeface="Century Gothic"/>
              </a:rPr>
              <a:t>Maomé (Muhammad) </a:t>
            </a:r>
            <a:r>
              <a:rPr sz="2400" b="1" spc="-5" dirty="0">
                <a:solidFill>
                  <a:srgbClr val="A72227"/>
                </a:solidFill>
                <a:latin typeface="Century Gothic"/>
                <a:cs typeface="Century Gothic"/>
              </a:rPr>
              <a:t>ao longo de  </a:t>
            </a:r>
            <a:r>
              <a:rPr sz="2400" b="1" dirty="0">
                <a:solidFill>
                  <a:srgbClr val="A72227"/>
                </a:solidFill>
                <a:latin typeface="Century Gothic"/>
                <a:cs typeface="Century Gothic"/>
              </a:rPr>
              <a:t>um </a:t>
            </a:r>
            <a:r>
              <a:rPr sz="2400" b="1" spc="-5" dirty="0">
                <a:solidFill>
                  <a:srgbClr val="A72227"/>
                </a:solidFill>
                <a:latin typeface="Century Gothic"/>
                <a:cs typeface="Century Gothic"/>
              </a:rPr>
              <a:t>período de </a:t>
            </a:r>
            <a:r>
              <a:rPr sz="2400" b="1" spc="5" dirty="0">
                <a:solidFill>
                  <a:srgbClr val="A72227"/>
                </a:solidFill>
                <a:latin typeface="Century Gothic"/>
                <a:cs typeface="Century Gothic"/>
              </a:rPr>
              <a:t>vinte </a:t>
            </a:r>
            <a:r>
              <a:rPr sz="2400" b="1" dirty="0">
                <a:solidFill>
                  <a:srgbClr val="A72227"/>
                </a:solidFill>
                <a:latin typeface="Century Gothic"/>
                <a:cs typeface="Century Gothic"/>
              </a:rPr>
              <a:t>e três </a:t>
            </a:r>
            <a:r>
              <a:rPr sz="2400" b="1" spc="-5" dirty="0">
                <a:solidFill>
                  <a:srgbClr val="A72227"/>
                </a:solidFill>
                <a:latin typeface="Century Gothic"/>
                <a:cs typeface="Century Gothic"/>
              </a:rPr>
              <a:t>anos. </a:t>
            </a:r>
            <a:r>
              <a:rPr sz="2400" b="1" dirty="0">
                <a:solidFill>
                  <a:srgbClr val="A72227"/>
                </a:solidFill>
                <a:latin typeface="Century Gothic"/>
                <a:cs typeface="Century Gothic"/>
              </a:rPr>
              <a:t>A palavra </a:t>
            </a:r>
            <a:r>
              <a:rPr sz="2400" b="1" spc="-5" dirty="0">
                <a:solidFill>
                  <a:srgbClr val="A72227"/>
                </a:solidFill>
                <a:latin typeface="Century Gothic"/>
                <a:cs typeface="Century Gothic"/>
              </a:rPr>
              <a:t>Alcorão </a:t>
            </a:r>
            <a:r>
              <a:rPr sz="2400" b="1" dirty="0">
                <a:solidFill>
                  <a:srgbClr val="A72227"/>
                </a:solidFill>
                <a:latin typeface="Century Gothic"/>
                <a:cs typeface="Century Gothic"/>
              </a:rPr>
              <a:t>deriva </a:t>
            </a:r>
            <a:r>
              <a:rPr sz="2400" b="1" spc="-5" dirty="0">
                <a:solidFill>
                  <a:srgbClr val="A72227"/>
                </a:solidFill>
                <a:latin typeface="Century Gothic"/>
                <a:cs typeface="Century Gothic"/>
              </a:rPr>
              <a:t>do </a:t>
            </a:r>
            <a:r>
              <a:rPr sz="2400" b="1" dirty="0">
                <a:solidFill>
                  <a:srgbClr val="A72227"/>
                </a:solidFill>
                <a:latin typeface="Century Gothic"/>
                <a:cs typeface="Century Gothic"/>
              </a:rPr>
              <a:t>verbo </a:t>
            </a:r>
            <a:r>
              <a:rPr sz="2400" b="1" spc="-5" dirty="0">
                <a:solidFill>
                  <a:srgbClr val="A72227"/>
                </a:solidFill>
                <a:latin typeface="Century Gothic"/>
                <a:cs typeface="Century Gothic"/>
              </a:rPr>
              <a:t>árabe  que significa declamar </a:t>
            </a:r>
            <a:r>
              <a:rPr sz="2400" b="1" dirty="0">
                <a:solidFill>
                  <a:srgbClr val="A72227"/>
                </a:solidFill>
                <a:latin typeface="Century Gothic"/>
                <a:cs typeface="Century Gothic"/>
              </a:rPr>
              <a:t>ou recitar; </a:t>
            </a:r>
            <a:r>
              <a:rPr sz="2400" b="1" spc="-5" dirty="0">
                <a:solidFill>
                  <a:srgbClr val="A72227"/>
                </a:solidFill>
                <a:latin typeface="Century Gothic"/>
                <a:cs typeface="Century Gothic"/>
              </a:rPr>
              <a:t>Alcorão </a:t>
            </a:r>
            <a:r>
              <a:rPr sz="2400" b="1" dirty="0">
                <a:solidFill>
                  <a:srgbClr val="A72227"/>
                </a:solidFill>
                <a:latin typeface="Century Gothic"/>
                <a:cs typeface="Century Gothic"/>
              </a:rPr>
              <a:t>é </a:t>
            </a:r>
            <a:r>
              <a:rPr sz="2400" b="1" spc="-5" dirty="0">
                <a:solidFill>
                  <a:srgbClr val="A72227"/>
                </a:solidFill>
                <a:latin typeface="Century Gothic"/>
                <a:cs typeface="Century Gothic"/>
              </a:rPr>
              <a:t>portanto </a:t>
            </a:r>
            <a:r>
              <a:rPr sz="2400" b="1" dirty="0">
                <a:solidFill>
                  <a:srgbClr val="A72227"/>
                </a:solidFill>
                <a:latin typeface="Century Gothic"/>
                <a:cs typeface="Century Gothic"/>
              </a:rPr>
              <a:t>uma </a:t>
            </a:r>
            <a:r>
              <a:rPr sz="2400" b="1" spc="-5" dirty="0">
                <a:solidFill>
                  <a:srgbClr val="A72227"/>
                </a:solidFill>
                <a:latin typeface="Century Gothic"/>
                <a:cs typeface="Century Gothic"/>
              </a:rPr>
              <a:t>"recitação" </a:t>
            </a:r>
            <a:r>
              <a:rPr sz="2400" b="1" dirty="0">
                <a:solidFill>
                  <a:srgbClr val="A72227"/>
                </a:solidFill>
                <a:latin typeface="Century Gothic"/>
                <a:cs typeface="Century Gothic"/>
              </a:rPr>
              <a:t>ou  </a:t>
            </a:r>
            <a:r>
              <a:rPr sz="2400" b="1" spc="-5" dirty="0">
                <a:solidFill>
                  <a:srgbClr val="A72227"/>
                </a:solidFill>
                <a:latin typeface="Century Gothic"/>
                <a:cs typeface="Century Gothic"/>
              </a:rPr>
              <a:t>algo que </a:t>
            </a:r>
            <a:r>
              <a:rPr sz="2400" b="1" dirty="0">
                <a:solidFill>
                  <a:srgbClr val="A72227"/>
                </a:solidFill>
                <a:latin typeface="Century Gothic"/>
                <a:cs typeface="Century Gothic"/>
              </a:rPr>
              <a:t>deve </a:t>
            </a:r>
            <a:r>
              <a:rPr sz="2400" b="1" spc="-5" dirty="0">
                <a:solidFill>
                  <a:srgbClr val="A72227"/>
                </a:solidFill>
                <a:latin typeface="Century Gothic"/>
                <a:cs typeface="Century Gothic"/>
              </a:rPr>
              <a:t>ser</a:t>
            </a:r>
            <a:r>
              <a:rPr sz="2400" b="1" spc="-50" dirty="0">
                <a:solidFill>
                  <a:srgbClr val="A72227"/>
                </a:solidFill>
                <a:latin typeface="Century Gothic"/>
                <a:cs typeface="Century Gothic"/>
              </a:rPr>
              <a:t> </a:t>
            </a:r>
            <a:r>
              <a:rPr sz="2400" b="1" dirty="0">
                <a:solidFill>
                  <a:srgbClr val="A72227"/>
                </a:solidFill>
                <a:latin typeface="Century Gothic"/>
                <a:cs typeface="Century Gothic"/>
              </a:rPr>
              <a:t>recitado.</a:t>
            </a:r>
            <a:endParaRPr sz="2400" b="1" dirty="0">
              <a:latin typeface="Century Gothic"/>
              <a:cs typeface="Century Gothic"/>
            </a:endParaRPr>
          </a:p>
          <a:p>
            <a:pPr marL="6736080" marR="5080">
              <a:lnSpc>
                <a:spcPct val="90000"/>
              </a:lnSpc>
              <a:spcBef>
                <a:spcPts val="1215"/>
              </a:spcBef>
            </a:pPr>
            <a:r>
              <a:rPr sz="2400" i="1" spc="-5" dirty="0">
                <a:solidFill>
                  <a:srgbClr val="A72227"/>
                </a:solidFill>
                <a:latin typeface="Century Gothic"/>
                <a:cs typeface="Century Gothic"/>
              </a:rPr>
              <a:t>"O </a:t>
            </a:r>
            <a:r>
              <a:rPr sz="2400" i="1" dirty="0">
                <a:solidFill>
                  <a:srgbClr val="A72227"/>
                </a:solidFill>
                <a:latin typeface="Century Gothic"/>
                <a:cs typeface="Century Gothic"/>
              </a:rPr>
              <a:t>castigo, </a:t>
            </a:r>
            <a:r>
              <a:rPr sz="2400" i="1" spc="-5" dirty="0">
                <a:solidFill>
                  <a:srgbClr val="A72227"/>
                </a:solidFill>
                <a:latin typeface="Century Gothic"/>
                <a:cs typeface="Century Gothic"/>
              </a:rPr>
              <a:t>para aqueles que  lutam </a:t>
            </a:r>
            <a:r>
              <a:rPr sz="2400" i="1" dirty="0">
                <a:solidFill>
                  <a:srgbClr val="A72227"/>
                </a:solidFill>
                <a:latin typeface="Century Gothic"/>
                <a:cs typeface="Century Gothic"/>
              </a:rPr>
              <a:t>contra </a:t>
            </a:r>
            <a:r>
              <a:rPr sz="2400" i="1" spc="-5" dirty="0">
                <a:solidFill>
                  <a:srgbClr val="A72227"/>
                </a:solidFill>
                <a:latin typeface="Century Gothic"/>
                <a:cs typeface="Century Gothic"/>
              </a:rPr>
              <a:t>Deus </a:t>
            </a:r>
            <a:r>
              <a:rPr sz="2400" i="1" dirty="0">
                <a:solidFill>
                  <a:srgbClr val="A72227"/>
                </a:solidFill>
                <a:latin typeface="Century Gothic"/>
                <a:cs typeface="Century Gothic"/>
              </a:rPr>
              <a:t>e contra o</a:t>
            </a:r>
            <a:r>
              <a:rPr sz="2400" i="1" spc="-110" dirty="0">
                <a:solidFill>
                  <a:srgbClr val="A72227"/>
                </a:solidFill>
                <a:latin typeface="Century Gothic"/>
                <a:cs typeface="Century Gothic"/>
              </a:rPr>
              <a:t> </a:t>
            </a:r>
            <a:r>
              <a:rPr sz="2400" i="1" spc="-5" dirty="0">
                <a:solidFill>
                  <a:srgbClr val="A72227"/>
                </a:solidFill>
                <a:latin typeface="Century Gothic"/>
                <a:cs typeface="Century Gothic"/>
              </a:rPr>
              <a:t>Seu  </a:t>
            </a:r>
            <a:r>
              <a:rPr sz="2400" i="1" dirty="0">
                <a:solidFill>
                  <a:srgbClr val="A72227"/>
                </a:solidFill>
                <a:latin typeface="Century Gothic"/>
                <a:cs typeface="Century Gothic"/>
              </a:rPr>
              <a:t>Mensageiro e </a:t>
            </a:r>
            <a:r>
              <a:rPr sz="2400" i="1" spc="-5" dirty="0">
                <a:solidFill>
                  <a:srgbClr val="A72227"/>
                </a:solidFill>
                <a:latin typeface="Century Gothic"/>
                <a:cs typeface="Century Gothic"/>
              </a:rPr>
              <a:t>semeiam </a:t>
            </a:r>
            <a:r>
              <a:rPr sz="2400" i="1" dirty="0">
                <a:solidFill>
                  <a:srgbClr val="A72227"/>
                </a:solidFill>
                <a:latin typeface="Century Gothic"/>
                <a:cs typeface="Century Gothic"/>
              </a:rPr>
              <a:t>a  </a:t>
            </a:r>
            <a:r>
              <a:rPr sz="2400" i="1" spc="-5" dirty="0">
                <a:solidFill>
                  <a:srgbClr val="A72227"/>
                </a:solidFill>
                <a:latin typeface="Century Gothic"/>
                <a:cs typeface="Century Gothic"/>
              </a:rPr>
              <a:t>corrupção </a:t>
            </a:r>
            <a:r>
              <a:rPr sz="2400" i="1" dirty="0">
                <a:solidFill>
                  <a:srgbClr val="A72227"/>
                </a:solidFill>
                <a:latin typeface="Century Gothic"/>
                <a:cs typeface="Century Gothic"/>
              </a:rPr>
              <a:t>na terra, é </a:t>
            </a:r>
            <a:r>
              <a:rPr sz="2400" i="1" spc="-5" dirty="0">
                <a:solidFill>
                  <a:srgbClr val="A72227"/>
                </a:solidFill>
                <a:latin typeface="Century Gothic"/>
                <a:cs typeface="Century Gothic"/>
              </a:rPr>
              <a:t>que sejam  </a:t>
            </a:r>
            <a:r>
              <a:rPr sz="2400" i="1" dirty="0">
                <a:solidFill>
                  <a:srgbClr val="A72227"/>
                </a:solidFill>
                <a:latin typeface="Century Gothic"/>
                <a:cs typeface="Century Gothic"/>
              </a:rPr>
              <a:t>mortos, ou </a:t>
            </a:r>
            <a:r>
              <a:rPr sz="2400" i="1" spc="-5" dirty="0">
                <a:solidFill>
                  <a:srgbClr val="A72227"/>
                </a:solidFill>
                <a:latin typeface="Century Gothic"/>
                <a:cs typeface="Century Gothic"/>
              </a:rPr>
              <a:t>crucificados, </a:t>
            </a:r>
            <a:r>
              <a:rPr sz="2400" i="1" dirty="0">
                <a:solidFill>
                  <a:srgbClr val="A72227"/>
                </a:solidFill>
                <a:latin typeface="Century Gothic"/>
                <a:cs typeface="Century Gothic"/>
              </a:rPr>
              <a:t>ou </a:t>
            </a:r>
            <a:r>
              <a:rPr sz="2400" i="1" spc="-5" dirty="0">
                <a:solidFill>
                  <a:srgbClr val="A72227"/>
                </a:solidFill>
                <a:latin typeface="Century Gothic"/>
                <a:cs typeface="Century Gothic"/>
              </a:rPr>
              <a:t>lhes  seja </a:t>
            </a:r>
            <a:r>
              <a:rPr sz="2400" i="1" spc="-10" dirty="0">
                <a:solidFill>
                  <a:srgbClr val="A72227"/>
                </a:solidFill>
                <a:latin typeface="Century Gothic"/>
                <a:cs typeface="Century Gothic"/>
              </a:rPr>
              <a:t>decepada </a:t>
            </a:r>
            <a:r>
              <a:rPr sz="2400" i="1" dirty="0">
                <a:solidFill>
                  <a:srgbClr val="A72227"/>
                </a:solidFill>
                <a:latin typeface="Century Gothic"/>
                <a:cs typeface="Century Gothic"/>
              </a:rPr>
              <a:t>a mão e o </a:t>
            </a:r>
            <a:r>
              <a:rPr sz="2400" i="1" spc="-5" dirty="0">
                <a:solidFill>
                  <a:srgbClr val="A72227"/>
                </a:solidFill>
                <a:latin typeface="Century Gothic"/>
                <a:cs typeface="Century Gothic"/>
              </a:rPr>
              <a:t>pé  </a:t>
            </a:r>
            <a:r>
              <a:rPr sz="2400" i="1" dirty="0">
                <a:solidFill>
                  <a:srgbClr val="A72227"/>
                </a:solidFill>
                <a:latin typeface="Century Gothic"/>
                <a:cs typeface="Century Gothic"/>
              </a:rPr>
              <a:t>opostos, ou </a:t>
            </a:r>
            <a:r>
              <a:rPr sz="2400" i="1" spc="-5" dirty="0">
                <a:solidFill>
                  <a:srgbClr val="A72227"/>
                </a:solidFill>
                <a:latin typeface="Century Gothic"/>
                <a:cs typeface="Century Gothic"/>
              </a:rPr>
              <a:t>banidos. </a:t>
            </a:r>
            <a:r>
              <a:rPr sz="2400" i="1" dirty="0">
                <a:solidFill>
                  <a:srgbClr val="A72227"/>
                </a:solidFill>
                <a:latin typeface="Century Gothic"/>
                <a:cs typeface="Century Gothic"/>
              </a:rPr>
              <a:t>Tal </a:t>
            </a:r>
            <a:r>
              <a:rPr sz="2400" i="1" spc="-5" dirty="0">
                <a:solidFill>
                  <a:srgbClr val="A72227"/>
                </a:solidFill>
                <a:latin typeface="Century Gothic"/>
                <a:cs typeface="Century Gothic"/>
              </a:rPr>
              <a:t>será,  para eles, </a:t>
            </a:r>
            <a:r>
              <a:rPr sz="2400" i="1" dirty="0">
                <a:solidFill>
                  <a:srgbClr val="A72227"/>
                </a:solidFill>
                <a:latin typeface="Century Gothic"/>
                <a:cs typeface="Century Gothic"/>
              </a:rPr>
              <a:t>um </a:t>
            </a:r>
            <a:r>
              <a:rPr sz="2400" i="1" spc="-5" dirty="0">
                <a:solidFill>
                  <a:srgbClr val="A72227"/>
                </a:solidFill>
                <a:latin typeface="Century Gothic"/>
                <a:cs typeface="Century Gothic"/>
              </a:rPr>
              <a:t>aviltamento </a:t>
            </a:r>
            <a:r>
              <a:rPr sz="2400" i="1" dirty="0">
                <a:solidFill>
                  <a:srgbClr val="A72227"/>
                </a:solidFill>
                <a:latin typeface="Century Gothic"/>
                <a:cs typeface="Century Gothic"/>
              </a:rPr>
              <a:t>nesse  mundo e, no outro, </a:t>
            </a:r>
            <a:r>
              <a:rPr sz="2400" i="1" spc="-5" dirty="0">
                <a:solidFill>
                  <a:srgbClr val="A72227"/>
                </a:solidFill>
                <a:latin typeface="Century Gothic"/>
                <a:cs typeface="Century Gothic"/>
              </a:rPr>
              <a:t>sofrerão </a:t>
            </a:r>
            <a:r>
              <a:rPr sz="2400" i="1" dirty="0">
                <a:solidFill>
                  <a:srgbClr val="A72227"/>
                </a:solidFill>
                <a:latin typeface="Century Gothic"/>
                <a:cs typeface="Century Gothic"/>
              </a:rPr>
              <a:t>um  </a:t>
            </a:r>
            <a:r>
              <a:rPr sz="2400" i="1" spc="-5" dirty="0">
                <a:solidFill>
                  <a:srgbClr val="A72227"/>
                </a:solidFill>
                <a:latin typeface="Century Gothic"/>
                <a:cs typeface="Century Gothic"/>
              </a:rPr>
              <a:t>severo </a:t>
            </a:r>
            <a:r>
              <a:rPr sz="2400" i="1" dirty="0">
                <a:solidFill>
                  <a:srgbClr val="A72227"/>
                </a:solidFill>
                <a:latin typeface="Century Gothic"/>
                <a:cs typeface="Century Gothic"/>
              </a:rPr>
              <a:t>castigo" </a:t>
            </a:r>
            <a:r>
              <a:rPr sz="2400" dirty="0">
                <a:solidFill>
                  <a:srgbClr val="A72227"/>
                </a:solidFill>
                <a:latin typeface="Century Gothic"/>
                <a:cs typeface="Century Gothic"/>
              </a:rPr>
              <a:t>- </a:t>
            </a:r>
            <a:r>
              <a:rPr sz="2400" spc="-5" dirty="0">
                <a:solidFill>
                  <a:srgbClr val="A72227"/>
                </a:solidFill>
                <a:latin typeface="Century Gothic"/>
                <a:cs typeface="Century Gothic"/>
              </a:rPr>
              <a:t>Alcorão, </a:t>
            </a:r>
            <a:r>
              <a:rPr sz="2400" dirty="0">
                <a:solidFill>
                  <a:srgbClr val="A72227"/>
                </a:solidFill>
                <a:latin typeface="Century Gothic"/>
                <a:cs typeface="Century Gothic"/>
              </a:rPr>
              <a:t>Suratra  </a:t>
            </a:r>
            <a:r>
              <a:rPr sz="2400" spc="-10" dirty="0">
                <a:solidFill>
                  <a:srgbClr val="A72227"/>
                </a:solidFill>
                <a:latin typeface="Century Gothic"/>
                <a:cs typeface="Century Gothic"/>
              </a:rPr>
              <a:t>5,33.</a:t>
            </a:r>
            <a:endParaRPr sz="2400" dirty="0">
              <a:latin typeface="Century Gothic"/>
              <a:cs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0965D6-0983-476A-BBCD-FF4941AE0F92}"/>
              </a:ext>
            </a:extLst>
          </p:cNvPr>
          <p:cNvSpPr>
            <a:spLocks noGrp="1"/>
          </p:cNvSpPr>
          <p:nvPr>
            <p:ph type="title"/>
          </p:nvPr>
        </p:nvSpPr>
        <p:spPr/>
        <p:txBody>
          <a:bodyPr>
            <a:normAutofit fontScale="90000"/>
          </a:bodyPr>
          <a:lstStyle/>
          <a:p>
            <a:r>
              <a:rPr lang="pt-BR" b="1" dirty="0"/>
              <a:t>1º Estado Islâmico – 4.350 mortes</a:t>
            </a:r>
            <a:br>
              <a:rPr lang="pt-BR" b="1" dirty="0"/>
            </a:br>
            <a:endParaRPr lang="pt-BR" dirty="0"/>
          </a:p>
        </p:txBody>
      </p:sp>
      <p:sp>
        <p:nvSpPr>
          <p:cNvPr id="3" name="Espaço Reservado para Conteúdo 2">
            <a:extLst>
              <a:ext uri="{FF2B5EF4-FFF2-40B4-BE49-F238E27FC236}">
                <a16:creationId xmlns:a16="http://schemas.microsoft.com/office/drawing/2014/main" id="{71CDAB80-228E-434D-B87D-F8E27718D3CC}"/>
              </a:ext>
            </a:extLst>
          </p:cNvPr>
          <p:cNvSpPr>
            <a:spLocks noGrp="1"/>
          </p:cNvSpPr>
          <p:nvPr>
            <p:ph sz="half" idx="1"/>
          </p:nvPr>
        </p:nvSpPr>
        <p:spPr/>
        <p:txBody>
          <a:bodyPr>
            <a:normAutofit lnSpcReduction="10000"/>
          </a:bodyPr>
          <a:lstStyle/>
          <a:p>
            <a:r>
              <a:rPr lang="pt-BR" sz="2000" b="1" dirty="0"/>
              <a:t>O Estado Islâmico foi o grupo mais violento de 2017, mostrou a análise do relatório, posto que ocupa desde 2014. Embora suas atividades tenham sido consideravelmente fragilizadas na Síria e no Iraque, onde atuou majoritariamente nos últimos anos, em razão dos bombardeios da coalizão liderada pelos Estados Unidos, o EI conseguiu se espalhar pelo mundo e conta com células ativas em ao menos 10 países.</a:t>
            </a:r>
          </a:p>
          <a:p>
            <a:endParaRPr lang="pt-BR" dirty="0"/>
          </a:p>
        </p:txBody>
      </p:sp>
      <p:pic>
        <p:nvPicPr>
          <p:cNvPr id="4098" name="Picture 2" descr="Resultado de imagem para GRUPOS TERRORISTAS ATUAIS ESTADO ISLAMICO">
            <a:extLst>
              <a:ext uri="{FF2B5EF4-FFF2-40B4-BE49-F238E27FC236}">
                <a16:creationId xmlns:a16="http://schemas.microsoft.com/office/drawing/2014/main" id="{FFDB7F48-700C-490B-BA4A-A2140278426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41795" y="1845734"/>
            <a:ext cx="5454831" cy="3274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423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C3E9E1-EAEF-4047-B11E-E21FBC6B5280}"/>
              </a:ext>
            </a:extLst>
          </p:cNvPr>
          <p:cNvSpPr>
            <a:spLocks noGrp="1"/>
          </p:cNvSpPr>
          <p:nvPr>
            <p:ph type="title"/>
          </p:nvPr>
        </p:nvSpPr>
        <p:spPr/>
        <p:txBody>
          <a:bodyPr>
            <a:normAutofit fontScale="90000"/>
          </a:bodyPr>
          <a:lstStyle/>
          <a:p>
            <a:r>
              <a:rPr lang="pt-BR" b="1" dirty="0">
                <a:latin typeface="Roboto"/>
              </a:rPr>
              <a:t>2º Talibã – 3.571 mortes</a:t>
            </a:r>
            <a:br>
              <a:rPr lang="pt-BR" b="1" dirty="0">
                <a:latin typeface="Roboto"/>
              </a:rPr>
            </a:br>
            <a:endParaRPr lang="pt-BR" dirty="0"/>
          </a:p>
        </p:txBody>
      </p:sp>
      <p:pic>
        <p:nvPicPr>
          <p:cNvPr id="1026" name="Picture 2" descr="Resultado de imagem para GRUPOS TERRORISTAS ATUAIS">
            <a:extLst>
              <a:ext uri="{FF2B5EF4-FFF2-40B4-BE49-F238E27FC236}">
                <a16:creationId xmlns:a16="http://schemas.microsoft.com/office/drawing/2014/main" id="{16B897F1-07DB-4C8E-A261-F682DC645EAC}"/>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334503" y="2165680"/>
            <a:ext cx="3921459" cy="2526639"/>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a:extLst>
              <a:ext uri="{FF2B5EF4-FFF2-40B4-BE49-F238E27FC236}">
                <a16:creationId xmlns:a16="http://schemas.microsoft.com/office/drawing/2014/main" id="{DCAA900F-4C2C-4A17-B420-EE5A8F02472F}"/>
              </a:ext>
            </a:extLst>
          </p:cNvPr>
          <p:cNvSpPr/>
          <p:nvPr/>
        </p:nvSpPr>
        <p:spPr>
          <a:xfrm>
            <a:off x="410817" y="1737360"/>
            <a:ext cx="6175513" cy="4247317"/>
          </a:xfrm>
          <a:prstGeom prst="rect">
            <a:avLst/>
          </a:prstGeom>
        </p:spPr>
        <p:txBody>
          <a:bodyPr wrap="square">
            <a:spAutoFit/>
          </a:bodyPr>
          <a:lstStyle/>
          <a:p>
            <a:r>
              <a:rPr lang="pt-BR" b="1" dirty="0">
                <a:latin typeface="Roboto"/>
              </a:rPr>
              <a:t>Nascido como um grupo de revolucionários no Afeganistão nos idos de 1994, o </a:t>
            </a:r>
            <a:r>
              <a:rPr lang="pt-BR" b="1" dirty="0">
                <a:solidFill>
                  <a:srgbClr val="C1161C"/>
                </a:solidFill>
                <a:latin typeface="Roboto"/>
                <a:hlinkClick r:id="rId3"/>
              </a:rPr>
              <a:t>Talibã</a:t>
            </a:r>
            <a:r>
              <a:rPr lang="pt-BR" b="1" dirty="0">
                <a:latin typeface="Roboto"/>
              </a:rPr>
              <a:t> chegou a assumir o controle do país em 1996 até ser deposto no início dos anos 2000 após operações da OTAN.</a:t>
            </a:r>
          </a:p>
          <a:p>
            <a:r>
              <a:rPr lang="pt-BR" b="1" dirty="0">
                <a:latin typeface="Roboto"/>
              </a:rPr>
              <a:t>Em 2017, o Talibã se consolidou como a segunda organização terrorista mais violenta do mundo e responsável por 3.571 mortes e 699 ataques só em 2017. Toda a sua atividade ficou concentrada no Afeganistão, país no qual o grupo está em guerra com o governo pelo controle de territórios.</a:t>
            </a:r>
          </a:p>
          <a:p>
            <a:r>
              <a:rPr lang="pt-BR" b="1" dirty="0">
                <a:latin typeface="Roboto"/>
              </a:rPr>
              <a:t>Há, contudo, uma forte presença da organização no Paquistão, onde sua afiliada conduziu 56 ataques no ano passado. O relatório alerta: o grupo está se fortalecendo e seus ataques estão se tornando cada vez mais mortais.</a:t>
            </a:r>
            <a:endParaRPr lang="pt-BR" b="1" i="0" u="none" strike="noStrike" dirty="0">
              <a:effectLst/>
              <a:latin typeface="Roboto"/>
            </a:endParaRPr>
          </a:p>
        </p:txBody>
      </p:sp>
    </p:spTree>
    <p:extLst>
      <p:ext uri="{BB962C8B-B14F-4D97-AF65-F5344CB8AC3E}">
        <p14:creationId xmlns:p14="http://schemas.microsoft.com/office/powerpoint/2010/main" val="172609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E3CDD6-1FF1-4FE8-90DA-BFC9B227C93A}"/>
              </a:ext>
            </a:extLst>
          </p:cNvPr>
          <p:cNvSpPr>
            <a:spLocks noGrp="1"/>
          </p:cNvSpPr>
          <p:nvPr>
            <p:ph type="title"/>
          </p:nvPr>
        </p:nvSpPr>
        <p:spPr/>
        <p:txBody>
          <a:bodyPr>
            <a:normAutofit fontScale="90000"/>
          </a:bodyPr>
          <a:lstStyle/>
          <a:p>
            <a:r>
              <a:rPr lang="pt-BR" b="1" dirty="0"/>
              <a:t>3º Al-</a:t>
            </a:r>
            <a:r>
              <a:rPr lang="pt-BR" b="1" dirty="0" err="1"/>
              <a:t>Shabaab</a:t>
            </a:r>
            <a:r>
              <a:rPr lang="pt-BR" b="1" dirty="0"/>
              <a:t> – 1.457 mortes</a:t>
            </a:r>
            <a:br>
              <a:rPr lang="pt-BR" b="1" dirty="0"/>
            </a:br>
            <a:endParaRPr lang="pt-BR" dirty="0"/>
          </a:p>
        </p:txBody>
      </p:sp>
      <p:sp>
        <p:nvSpPr>
          <p:cNvPr id="3" name="Espaço Reservado para Conteúdo 2">
            <a:extLst>
              <a:ext uri="{FF2B5EF4-FFF2-40B4-BE49-F238E27FC236}">
                <a16:creationId xmlns:a16="http://schemas.microsoft.com/office/drawing/2014/main" id="{772CA40E-4E65-466D-8BE6-16949B1AE091}"/>
              </a:ext>
            </a:extLst>
          </p:cNvPr>
          <p:cNvSpPr>
            <a:spLocks noGrp="1"/>
          </p:cNvSpPr>
          <p:nvPr>
            <p:ph sz="half" idx="1"/>
          </p:nvPr>
        </p:nvSpPr>
        <p:spPr>
          <a:xfrm>
            <a:off x="571500" y="1647825"/>
            <a:ext cx="5769792" cy="4657725"/>
          </a:xfrm>
        </p:spPr>
        <p:txBody>
          <a:bodyPr>
            <a:normAutofit/>
          </a:bodyPr>
          <a:lstStyle/>
          <a:p>
            <a:r>
              <a:rPr lang="pt-BR" b="1" dirty="0"/>
              <a:t>Pela primeira vez desde 2010, o somali Al-</a:t>
            </a:r>
            <a:r>
              <a:rPr lang="pt-BR" b="1" dirty="0" err="1"/>
              <a:t>Shabaab</a:t>
            </a:r>
            <a:r>
              <a:rPr lang="pt-BR" b="1" dirty="0"/>
              <a:t> assumiu o posto de grupo mais violento da África ao destronar o nigeriano Boko Haram. Nascido nos idos de 2006 como um braço da rede Al Qaeda, o grupo deseja fundar um estado fundamentalista islâmico.</a:t>
            </a:r>
          </a:p>
          <a:p>
            <a:r>
              <a:rPr lang="pt-BR" b="1" dirty="0"/>
              <a:t>Ao todo, mostrou o relatório, 1.457 mortes foram registradas em seus ataques só em 2016. 67% deles aconteceram em Mogadíscio, a capital da </a:t>
            </a:r>
            <a:r>
              <a:rPr lang="pt-BR" b="1" dirty="0">
                <a:hlinkClick r:id="rId2"/>
              </a:rPr>
              <a:t>Somália</a:t>
            </a:r>
            <a:r>
              <a:rPr lang="pt-BR" b="1" dirty="0"/>
              <a:t>, incluindo </a:t>
            </a:r>
            <a:r>
              <a:rPr lang="pt-BR" b="1" dirty="0">
                <a:hlinkClick r:id="rId3"/>
              </a:rPr>
              <a:t>o pior ataque terrorista no mundo naquele ano</a:t>
            </a:r>
            <a:r>
              <a:rPr lang="pt-BR" b="1" dirty="0"/>
              <a:t>, que deixou 588 mortos e 316 feridos, e que é, ainda, o quinto mais violento do planeta desde 2000.O estudo apontou, ainda, atividades do grupo no Quênia.</a:t>
            </a:r>
          </a:p>
          <a:p>
            <a:endParaRPr lang="pt-BR" dirty="0"/>
          </a:p>
        </p:txBody>
      </p:sp>
      <p:pic>
        <p:nvPicPr>
          <p:cNvPr id="3074" name="Picture 2" descr="Resultado de imagem para GRUPOS TERRORISTAS ATUAIS AL SHABAAB">
            <a:extLst>
              <a:ext uri="{FF2B5EF4-FFF2-40B4-BE49-F238E27FC236}">
                <a16:creationId xmlns:a16="http://schemas.microsoft.com/office/drawing/2014/main" id="{D9F240CC-A590-49A0-89AC-7F973D15A755}"/>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121697" y="1857374"/>
            <a:ext cx="4783908" cy="2813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962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435A614C749F44808517046BA90F32" ma:contentTypeVersion="13" ma:contentTypeDescription="Create a new document." ma:contentTypeScope="" ma:versionID="0a8fb60503e8af1ac9448284e663a58f">
  <xsd:schema xmlns:xsd="http://www.w3.org/2001/XMLSchema" xmlns:xs="http://www.w3.org/2001/XMLSchema" xmlns:p="http://schemas.microsoft.com/office/2006/metadata/properties" xmlns:ns3="f3095b1b-8796-49c9-b1a1-afcc6a25e73c" xmlns:ns4="87ccde0a-b796-461c-977d-e3b94fe1667e" targetNamespace="http://schemas.microsoft.com/office/2006/metadata/properties" ma:root="true" ma:fieldsID="bf3d87743dfb94cb593d5895a3ec1981" ns3:_="" ns4:_="">
    <xsd:import namespace="f3095b1b-8796-49c9-b1a1-afcc6a25e73c"/>
    <xsd:import namespace="87ccde0a-b796-461c-977d-e3b94fe1667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095b1b-8796-49c9-b1a1-afcc6a25e73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ccde0a-b796-461c-977d-e3b94fe1667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4BF3E2-61E7-4F77-B232-D72B60EB2B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095b1b-8796-49c9-b1a1-afcc6a25e73c"/>
    <ds:schemaRef ds:uri="87ccde0a-b796-461c-977d-e3b94fe166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510AC2-3AF8-46FC-B7C3-DA6266183676}">
  <ds:schemaRefs>
    <ds:schemaRef ds:uri="http://schemas.microsoft.com/sharepoint/v3/contenttype/forms"/>
  </ds:schemaRefs>
</ds:datastoreItem>
</file>

<file path=customXml/itemProps3.xml><?xml version="1.0" encoding="utf-8"?>
<ds:datastoreItem xmlns:ds="http://schemas.openxmlformats.org/officeDocument/2006/customXml" ds:itemID="{E5C5F057-294E-4FFB-8974-9632A6C0B7B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TM03457510[[fn=Savon]]</Template>
  <TotalTime>79</TotalTime>
  <Words>1639</Words>
  <Application>Microsoft Office PowerPoint</Application>
  <PresentationFormat>Widescreen</PresentationFormat>
  <Paragraphs>63</Paragraphs>
  <Slides>16</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16</vt:i4>
      </vt:variant>
    </vt:vector>
  </HeadingPairs>
  <TitlesOfParts>
    <vt:vector size="23" baseType="lpstr">
      <vt:lpstr>Arial</vt:lpstr>
      <vt:lpstr>Century Gothic</vt:lpstr>
      <vt:lpstr>Corbel</vt:lpstr>
      <vt:lpstr>Garamond</vt:lpstr>
      <vt:lpstr>Roboto</vt:lpstr>
      <vt:lpstr>Wingdings</vt:lpstr>
      <vt:lpstr>Savon</vt:lpstr>
      <vt:lpstr>PODER PARALELO</vt:lpstr>
      <vt:lpstr>Terrorismo</vt:lpstr>
      <vt:lpstr>ORGANIZAÇÕES TERRORISTAS RELACIONADA  AO RADICALISMO FUNDAMENTALISTA  ISLÂMICO.</vt:lpstr>
      <vt:lpstr>AL-QAEDA</vt:lpstr>
      <vt:lpstr>HEZBOLLAH</vt:lpstr>
      <vt:lpstr>ALCORÃO OU CORÃO</vt:lpstr>
      <vt:lpstr>1º Estado Islâmico – 4.350 mortes </vt:lpstr>
      <vt:lpstr>2º Talibã – 3.571 mortes </vt:lpstr>
      <vt:lpstr>3º Al-Shabaab – 1.457 mortes </vt:lpstr>
      <vt:lpstr>4º Boko Haram – 1.254 mortes </vt:lpstr>
      <vt:lpstr>TERRORISTAS NACIONALISTA</vt:lpstr>
      <vt:lpstr>CRIME ORGANIZADO</vt:lpstr>
      <vt:lpstr>PODER PARALELO NA COLOMBIA “Acordo colombiano de paz está em risco“ </vt:lpstr>
      <vt:lpstr>NARCOTRÁFICO </vt:lpstr>
      <vt:lpstr>Apresentação do PowerPoint</vt:lpstr>
      <vt:lpstr>PARAÍSO FISCAL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PODER PARALELO</dc:title>
  <dc:creator>AP - EA Daniela de Camargo Reis</dc:creator>
  <cp:lastModifiedBy>AP - EA Elisiane da Silva Feitoza</cp:lastModifiedBy>
  <cp:revision>10</cp:revision>
  <dcterms:created xsi:type="dcterms:W3CDTF">2020-03-16T13:32:27Z</dcterms:created>
  <dcterms:modified xsi:type="dcterms:W3CDTF">2020-03-20T00:13:40Z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0x0101007F435A614C749F44808517046BA90F32</vt:lpwstr>
  </property>
</Properties>
</file>